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45"/>
  </p:notesMasterIdLst>
  <p:sldIdLst>
    <p:sldId id="256" r:id="rId2"/>
    <p:sldId id="535" r:id="rId3"/>
    <p:sldId id="536" r:id="rId4"/>
    <p:sldId id="537"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52" r:id="rId20"/>
    <p:sldId id="553" r:id="rId21"/>
    <p:sldId id="554" r:id="rId22"/>
    <p:sldId id="555" r:id="rId23"/>
    <p:sldId id="556" r:id="rId24"/>
    <p:sldId id="557" r:id="rId25"/>
    <p:sldId id="558" r:id="rId26"/>
    <p:sldId id="559" r:id="rId27"/>
    <p:sldId id="560" r:id="rId28"/>
    <p:sldId id="561" r:id="rId29"/>
    <p:sldId id="562" r:id="rId30"/>
    <p:sldId id="563" r:id="rId31"/>
    <p:sldId id="564" r:id="rId32"/>
    <p:sldId id="565" r:id="rId33"/>
    <p:sldId id="566" r:id="rId34"/>
    <p:sldId id="567" r:id="rId35"/>
    <p:sldId id="568" r:id="rId36"/>
    <p:sldId id="569" r:id="rId37"/>
    <p:sldId id="570" r:id="rId38"/>
    <p:sldId id="571" r:id="rId39"/>
    <p:sldId id="572" r:id="rId40"/>
    <p:sldId id="573" r:id="rId41"/>
    <p:sldId id="574" r:id="rId42"/>
    <p:sldId id="575" r:id="rId43"/>
    <p:sldId id="576" r:id="rId4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68" autoAdjust="0"/>
    <p:restoredTop sz="90603" autoAdjust="0"/>
  </p:normalViewPr>
  <p:slideViewPr>
    <p:cSldViewPr>
      <p:cViewPr>
        <p:scale>
          <a:sx n="70" d="100"/>
          <a:sy n="70" d="100"/>
        </p:scale>
        <p:origin x="-924" y="-24"/>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8/19/2011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Section </a:t>
            </a:r>
            <a:r>
              <a:rPr lang="en-US" sz="1200" dirty="0" smtClean="0"/>
              <a:t>breaks were covered in Lesson 5.</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Troubleshooting: </a:t>
            </a:r>
            <a:r>
              <a:rPr lang="en-US" sz="1200" dirty="0" smtClean="0"/>
              <a:t>If you do not see the headings and contents in a border, click the Show Documents button in the Master Documents group.</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dirty="0" smtClean="0"/>
              <a:t>You can click the drop-down arrow by the Promote and Demote buttons in the Outline Tools and select the level.</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Troubleshooting: </a:t>
            </a:r>
            <a:r>
              <a:rPr lang="en-US" sz="1200" dirty="0" smtClean="0"/>
              <a:t>If your computer does not have this preinstalled template under Sample Templates, simply choose another one.</a:t>
            </a:r>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double-click on a template to open it.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You must be connected to the Internet to view online templates.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To find additional information on templates, use the Help feature </a:t>
            </a:r>
            <a:r>
              <a:rPr lang="en-US" sz="1200" b="1" dirty="0" smtClean="0"/>
              <a:t>F1</a:t>
            </a:r>
            <a:r>
              <a:rPr lang="en-US" sz="1200" dirty="0" smtClean="0"/>
              <a:t> or click the Help icon.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Creating </a:t>
            </a:r>
            <a:r>
              <a:rPr lang="en-US" sz="1200" dirty="0" smtClean="0"/>
              <a:t>and saving documents was covered in Lesson 1.</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8/19/2011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8/19/2011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8/19/2011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8/19/2011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8/19/2011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8/19/2011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8/19/2011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8/19/2011</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8/19/2011</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8/19/2011</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8/19/2011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8/19/2011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8/19/2011</a:t>
            </a:fld>
            <a:endParaRPr lang="en-US"/>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 name="Title 1"/>
          <p:cNvSpPr>
            <a:spLocks noGrp="1"/>
          </p:cNvSpPr>
          <p:nvPr>
            <p:ph type="ctrTitle" idx="4294967295"/>
          </p:nvPr>
        </p:nvSpPr>
        <p:spPr>
          <a:xfrm>
            <a:off x="0" y="2286000"/>
            <a:ext cx="8534400" cy="898525"/>
          </a:xfrm>
        </p:spPr>
        <p:txBody>
          <a:bodyPr lIns="45720" rIns="45720">
            <a:normAutofit fontScale="90000"/>
          </a:bodyPr>
          <a:lstStyle/>
          <a:p>
            <a:pPr algn="r">
              <a:defRPr/>
            </a:pPr>
            <a:r>
              <a:rPr lang="en-US" sz="4200" dirty="0" smtClean="0">
                <a:ea typeface="+mj-ea"/>
                <a:cs typeface="+mj-cs"/>
              </a:rPr>
              <a:t>Maintaining Documents </a:t>
            </a:r>
            <a:br>
              <a:rPr lang="en-US" sz="4200" dirty="0" smtClean="0">
                <a:ea typeface="+mj-ea"/>
                <a:cs typeface="+mj-cs"/>
              </a:rPr>
            </a:br>
            <a:r>
              <a:rPr lang="en-US" sz="4200" dirty="0" smtClean="0">
                <a:ea typeface="+mj-ea"/>
                <a:cs typeface="+mj-cs"/>
              </a:rPr>
              <a:t>and Working with Templates</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Create Subdocuments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document open from the previous exercise.</a:t>
            </a:r>
          </a:p>
          <a:p>
            <a:pPr marL="457200" indent="-457200">
              <a:buFont typeface="+mj-lt"/>
              <a:buAutoNum type="arabicPeriod"/>
            </a:pPr>
            <a:r>
              <a:rPr lang="en-US" sz="2200" dirty="0" smtClean="0"/>
              <a:t>Click </a:t>
            </a:r>
            <a:r>
              <a:rPr lang="en-US" sz="2200" dirty="0"/>
              <a:t>the </a:t>
            </a:r>
            <a:r>
              <a:rPr lang="en-US" sz="2200" b="1" dirty="0"/>
              <a:t>View</a:t>
            </a:r>
            <a:r>
              <a:rPr lang="en-US" sz="2200" dirty="0"/>
              <a:t> tab in the </a:t>
            </a:r>
            <a:r>
              <a:rPr lang="en-US" sz="2200" i="1" dirty="0"/>
              <a:t>Document Views</a:t>
            </a:r>
            <a:r>
              <a:rPr lang="en-US" sz="2200" dirty="0"/>
              <a:t> group, click the </a:t>
            </a:r>
            <a:r>
              <a:rPr lang="en-US" sz="2200" b="1" dirty="0"/>
              <a:t>Outline</a:t>
            </a:r>
            <a:r>
              <a:rPr lang="en-US" sz="2200" dirty="0"/>
              <a:t> button. The </a:t>
            </a:r>
            <a:r>
              <a:rPr lang="en-US" sz="2200" i="1" dirty="0"/>
              <a:t>Outlining</a:t>
            </a:r>
            <a:r>
              <a:rPr lang="en-US" sz="2200" dirty="0"/>
              <a:t> tab is now available on the Ribbon.</a:t>
            </a:r>
          </a:p>
          <a:p>
            <a:pPr marL="457200" indent="-457200">
              <a:buFont typeface="+mj-lt"/>
              <a:buAutoNum type="arabicPeriod"/>
            </a:pPr>
            <a:r>
              <a:rPr lang="en-US" sz="2200" dirty="0" smtClean="0"/>
              <a:t>In </a:t>
            </a:r>
            <a:r>
              <a:rPr lang="en-US" sz="2200" dirty="0"/>
              <a:t>the </a:t>
            </a:r>
            <a:r>
              <a:rPr lang="en-US" sz="2200" i="1" dirty="0"/>
              <a:t>Outline Tools</a:t>
            </a:r>
            <a:r>
              <a:rPr lang="en-US" sz="2200" dirty="0"/>
              <a:t> group, click the </a:t>
            </a:r>
            <a:r>
              <a:rPr lang="en-US" sz="2200" b="1" dirty="0"/>
              <a:t>drop-down arrow </a:t>
            </a:r>
            <a:r>
              <a:rPr lang="en-US" sz="2200" dirty="0"/>
              <a:t>at </a:t>
            </a:r>
            <a:r>
              <a:rPr lang="en-US" sz="2200" i="1" dirty="0"/>
              <a:t>Show Level</a:t>
            </a:r>
            <a:r>
              <a:rPr lang="en-US" sz="2200" dirty="0"/>
              <a:t> and select </a:t>
            </a:r>
            <a:r>
              <a:rPr lang="en-US" sz="2200" b="1" dirty="0"/>
              <a:t>Level 1</a:t>
            </a:r>
            <a:r>
              <a:rPr lang="en-US" sz="2200" dirty="0"/>
              <a:t> to make the document more manageable. This document has already been formatted with heading styles; when you change the levels, the document collapses and only Level 1 displays </a:t>
            </a:r>
            <a:r>
              <a:rPr lang="en-US" sz="2200" dirty="0" smtClean="0"/>
              <a:t>as </a:t>
            </a:r>
            <a:r>
              <a:rPr lang="en-US" sz="2200" dirty="0"/>
              <a:t>shown </a:t>
            </a:r>
            <a:r>
              <a:rPr lang="en-US" sz="2200" dirty="0" smtClean="0"/>
              <a:t>below.</a:t>
            </a:r>
            <a:endParaRPr lang="en-US" sz="2200" dirty="0"/>
          </a:p>
        </p:txBody>
      </p:sp>
      <p:pic>
        <p:nvPicPr>
          <p:cNvPr id="2" name="Picture 1" descr="12.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4509120"/>
            <a:ext cx="6044104" cy="1847879"/>
          </a:xfrm>
          <a:prstGeom prst="rect">
            <a:avLst/>
          </a:prstGeom>
        </p:spPr>
      </p:pic>
    </p:spTree>
    <p:extLst>
      <p:ext uri="{BB962C8B-B14F-4D97-AF65-F5344CB8AC3E}">
        <p14:creationId xmlns:p14="http://schemas.microsoft.com/office/powerpoint/2010/main" val="1496692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Subdocuments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200" dirty="0" smtClean="0"/>
              <a:t>On </a:t>
            </a:r>
            <a:r>
              <a:rPr lang="en-US" sz="2200" dirty="0"/>
              <a:t>the </a:t>
            </a:r>
            <a:r>
              <a:rPr lang="en-US" sz="2200" i="1" dirty="0"/>
              <a:t>Master Document</a:t>
            </a:r>
            <a:r>
              <a:rPr lang="en-US" sz="2200" dirty="0"/>
              <a:t> group, click </a:t>
            </a:r>
            <a:r>
              <a:rPr lang="en-US" sz="2200" b="1" dirty="0"/>
              <a:t>Show</a:t>
            </a:r>
            <a:r>
              <a:rPr lang="en-US" sz="2200" dirty="0"/>
              <a:t> </a:t>
            </a:r>
            <a:r>
              <a:rPr lang="en-US" sz="2200" b="1" dirty="0"/>
              <a:t>Document</a:t>
            </a:r>
            <a:r>
              <a:rPr lang="en-US" sz="2200" dirty="0"/>
              <a:t>. Additional commands appear on the Ribbon as displayed </a:t>
            </a:r>
            <a:r>
              <a:rPr lang="en-US" sz="2200" dirty="0" smtClean="0"/>
              <a:t>below.</a:t>
            </a:r>
            <a:endParaRPr lang="en-US" sz="2200" dirty="0"/>
          </a:p>
          <a:p>
            <a:pPr marL="457200" indent="-457200">
              <a:buFont typeface="+mj-lt"/>
              <a:buAutoNum type="arabicPeriod" startAt="3"/>
            </a:pPr>
            <a:r>
              <a:rPr lang="en-US" sz="2200" dirty="0" smtClean="0"/>
              <a:t>Click </a:t>
            </a:r>
            <a:r>
              <a:rPr lang="en-US" sz="2200" dirty="0"/>
              <a:t>the </a:t>
            </a:r>
            <a:r>
              <a:rPr lang="en-US" sz="2200" b="1" dirty="0"/>
              <a:t>plus (+)</a:t>
            </a:r>
            <a:r>
              <a:rPr lang="en-US" sz="2200" dirty="0"/>
              <a:t> symbol next to </a:t>
            </a:r>
            <a:r>
              <a:rPr lang="en-US" sz="2200" i="1" dirty="0"/>
              <a:t>Introduction</a:t>
            </a:r>
            <a:r>
              <a:rPr lang="en-US" sz="2200" dirty="0"/>
              <a:t> to select the heading. The paragraph within the heading is also selected automatically.</a:t>
            </a:r>
          </a:p>
          <a:p>
            <a:endParaRPr lang="en-US" sz="2400" dirty="0"/>
          </a:p>
        </p:txBody>
      </p:sp>
      <p:pic>
        <p:nvPicPr>
          <p:cNvPr id="2" name="Picture 1" descr="12.04.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7640" y="3501008"/>
            <a:ext cx="5741080" cy="2335423"/>
          </a:xfrm>
          <a:prstGeom prst="rect">
            <a:avLst/>
          </a:prstGeom>
        </p:spPr>
      </p:pic>
    </p:spTree>
    <p:extLst>
      <p:ext uri="{BB962C8B-B14F-4D97-AF65-F5344CB8AC3E}">
        <p14:creationId xmlns:p14="http://schemas.microsoft.com/office/powerpoint/2010/main" val="1158796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Subdocuments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On </a:t>
            </a:r>
            <a:r>
              <a:rPr lang="en-US" sz="2400" dirty="0"/>
              <a:t>the </a:t>
            </a:r>
            <a:r>
              <a:rPr lang="en-US" sz="2400" i="1" dirty="0"/>
              <a:t>Master Document</a:t>
            </a:r>
            <a:r>
              <a:rPr lang="en-US" sz="2400" dirty="0"/>
              <a:t> group, click the </a:t>
            </a:r>
            <a:r>
              <a:rPr lang="en-US" sz="2400" b="1" dirty="0"/>
              <a:t>Create</a:t>
            </a:r>
            <a:r>
              <a:rPr lang="en-US" sz="2400" dirty="0"/>
              <a:t> button to create a subdocument. Notice that </a:t>
            </a:r>
            <a:r>
              <a:rPr lang="en-US" sz="2400" i="1" dirty="0"/>
              <a:t>Introduction</a:t>
            </a:r>
            <a:r>
              <a:rPr lang="en-US" sz="2400" dirty="0"/>
              <a:t> is surrounded by a border. The border indicates this is a subdocument. Also, it automatically places a continuous section break and the </a:t>
            </a:r>
            <a:r>
              <a:rPr lang="en-US" sz="2400" i="1" dirty="0"/>
              <a:t>Collapse</a:t>
            </a:r>
            <a:r>
              <a:rPr lang="en-US" sz="2400" dirty="0"/>
              <a:t> button is activated in the Master Document group</a:t>
            </a:r>
            <a:r>
              <a:rPr lang="en-US" sz="2400" dirty="0" smtClean="0"/>
              <a:t>.</a:t>
            </a:r>
            <a:r>
              <a:rPr lang="en-US" sz="2400" dirty="0"/>
              <a:t> </a:t>
            </a:r>
          </a:p>
          <a:p>
            <a:pPr marL="457200" indent="-457200">
              <a:buFont typeface="+mj-lt"/>
              <a:buAutoNum type="arabicPeriod" startAt="5"/>
            </a:pPr>
            <a:r>
              <a:rPr lang="en-US" sz="2400" dirty="0" smtClean="0"/>
              <a:t>Select </a:t>
            </a:r>
            <a:r>
              <a:rPr lang="en-US" sz="2400" dirty="0"/>
              <a:t>the </a:t>
            </a:r>
            <a:r>
              <a:rPr lang="en-US" sz="2400" b="1" dirty="0"/>
              <a:t>plus (+)</a:t>
            </a:r>
            <a:r>
              <a:rPr lang="en-US" sz="2400" dirty="0"/>
              <a:t> symbol next to the </a:t>
            </a:r>
            <a:r>
              <a:rPr lang="en-US" sz="2400" i="1" dirty="0"/>
              <a:t>Account Information</a:t>
            </a:r>
            <a:r>
              <a:rPr lang="en-US" sz="2400" dirty="0"/>
              <a:t> heading then click the </a:t>
            </a:r>
            <a:r>
              <a:rPr lang="en-US" sz="2400" b="1" dirty="0"/>
              <a:t>Create</a:t>
            </a:r>
            <a:r>
              <a:rPr lang="en-US" sz="2400" dirty="0"/>
              <a:t> button on the </a:t>
            </a:r>
            <a:r>
              <a:rPr lang="en-US" sz="2400" i="1" dirty="0"/>
              <a:t>Master Document</a:t>
            </a:r>
            <a:r>
              <a:rPr lang="en-US" sz="2400" dirty="0"/>
              <a:t> group. A border is placed around the subdocument, </a:t>
            </a:r>
            <a:r>
              <a:rPr lang="en-US" sz="2400" i="1" dirty="0"/>
              <a:t>Account Information</a:t>
            </a:r>
            <a:r>
              <a:rPr lang="en-US" sz="2400" dirty="0"/>
              <a:t>, heading.</a:t>
            </a:r>
          </a:p>
          <a:p>
            <a:endParaRPr lang="en-US" sz="2400" dirty="0"/>
          </a:p>
          <a:p>
            <a:endParaRPr lang="en-US" sz="2400" dirty="0"/>
          </a:p>
        </p:txBody>
      </p:sp>
    </p:spTree>
    <p:extLst>
      <p:ext uri="{BB962C8B-B14F-4D97-AF65-F5344CB8AC3E}">
        <p14:creationId xmlns:p14="http://schemas.microsoft.com/office/powerpoint/2010/main" val="1081357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Subdocuments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100" dirty="0" smtClean="0"/>
              <a:t>Repeat </a:t>
            </a:r>
            <a:r>
              <a:rPr lang="en-US" sz="2100" dirty="0"/>
              <a:t>your steps for the remaining headings, </a:t>
            </a:r>
            <a:r>
              <a:rPr lang="en-US" sz="2100" i="1" dirty="0"/>
              <a:t>Indemnification/Warranties, Prohibited Uses of Services and Products, Bandwidth and Utilization, Security/Software, Violation, Confidentiality, and Refusal of Service.</a:t>
            </a:r>
            <a:r>
              <a:rPr lang="en-US" sz="2100" dirty="0"/>
              <a:t> The document should display as shown </a:t>
            </a:r>
            <a:r>
              <a:rPr lang="en-US" sz="2100" dirty="0" smtClean="0"/>
              <a:t>below, with a </a:t>
            </a:r>
            <a:r>
              <a:rPr lang="en-US" sz="2100" dirty="0"/>
              <a:t>border </a:t>
            </a:r>
            <a:r>
              <a:rPr lang="en-US" sz="2100" dirty="0" smtClean="0"/>
              <a:t>around </a:t>
            </a:r>
            <a:r>
              <a:rPr lang="en-US" sz="2100" dirty="0"/>
              <a:t>each subdocument.</a:t>
            </a:r>
          </a:p>
          <a:p>
            <a:r>
              <a:rPr lang="en-US" sz="2100" b="1" dirty="0" smtClean="0"/>
              <a:t>LEAVE</a:t>
            </a:r>
            <a:r>
              <a:rPr lang="en-US" sz="2100" dirty="0" smtClean="0"/>
              <a:t> </a:t>
            </a:r>
            <a:r>
              <a:rPr lang="en-US" sz="2100" dirty="0"/>
              <a:t>the </a:t>
            </a:r>
            <a:r>
              <a:rPr lang="en-US" sz="2100" dirty="0" smtClean="0"/>
              <a:t/>
            </a:r>
            <a:br>
              <a:rPr lang="en-US" sz="2100" dirty="0" smtClean="0"/>
            </a:br>
            <a:r>
              <a:rPr lang="en-US" sz="2100" dirty="0" smtClean="0"/>
              <a:t>document </a:t>
            </a:r>
            <a:r>
              <a:rPr lang="en-US" sz="2100" dirty="0"/>
              <a:t>open </a:t>
            </a:r>
            <a:r>
              <a:rPr lang="en-US" sz="2100" dirty="0" smtClean="0"/>
              <a:t/>
            </a:r>
            <a:br>
              <a:rPr lang="en-US" sz="2100" dirty="0" smtClean="0"/>
            </a:br>
            <a:r>
              <a:rPr lang="en-US" sz="2100" dirty="0" smtClean="0"/>
              <a:t>to </a:t>
            </a:r>
            <a:r>
              <a:rPr lang="en-US" sz="2100" dirty="0"/>
              <a:t>use in the next </a:t>
            </a:r>
            <a:r>
              <a:rPr lang="en-US" sz="2100" dirty="0" smtClean="0"/>
              <a:t/>
            </a:r>
            <a:br>
              <a:rPr lang="en-US" sz="2100" dirty="0" smtClean="0"/>
            </a:br>
            <a:r>
              <a:rPr lang="en-US" sz="2100" dirty="0" smtClean="0"/>
              <a:t>exercise</a:t>
            </a:r>
            <a:r>
              <a:rPr lang="en-US" sz="2100" dirty="0"/>
              <a:t>.</a:t>
            </a:r>
          </a:p>
          <a:p>
            <a:endParaRPr lang="en-US" sz="2100" dirty="0"/>
          </a:p>
        </p:txBody>
      </p:sp>
      <p:pic>
        <p:nvPicPr>
          <p:cNvPr id="3" name="Picture 2" descr="12.05.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1840" y="3356992"/>
            <a:ext cx="5319688" cy="2993047"/>
          </a:xfrm>
          <a:prstGeom prst="rect">
            <a:avLst/>
          </a:prstGeom>
        </p:spPr>
      </p:pic>
    </p:spTree>
    <p:extLst>
      <p:ext uri="{BB962C8B-B14F-4D97-AF65-F5344CB8AC3E}">
        <p14:creationId xmlns:p14="http://schemas.microsoft.com/office/powerpoint/2010/main" val="4043413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Saving Subdocuments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master document will be saved with the </a:t>
            </a:r>
            <a:r>
              <a:rPr lang="en-US" sz="2400" dirty="0" smtClean="0"/>
              <a:t/>
            </a:r>
            <a:br>
              <a:rPr lang="en-US" sz="2400" dirty="0" smtClean="0"/>
            </a:br>
            <a:r>
              <a:rPr lang="en-US" sz="2400" dirty="0" smtClean="0"/>
              <a:t>subdocuments.</a:t>
            </a:r>
          </a:p>
          <a:p>
            <a:r>
              <a:rPr lang="en-US" sz="2400" dirty="0" smtClean="0"/>
              <a:t>Word </a:t>
            </a:r>
            <a:r>
              <a:rPr lang="en-US" sz="2400" dirty="0"/>
              <a:t>automatically creates the file name for the subdocuments based on their heading styles and </a:t>
            </a:r>
            <a:r>
              <a:rPr lang="en-US" sz="2400" dirty="0" smtClean="0"/>
              <a:t/>
            </a:r>
            <a:br>
              <a:rPr lang="en-US" sz="2400" dirty="0" smtClean="0"/>
            </a:br>
            <a:r>
              <a:rPr lang="en-US" sz="2400" dirty="0" smtClean="0"/>
              <a:t>saves </a:t>
            </a:r>
            <a:r>
              <a:rPr lang="en-US" sz="2400" dirty="0"/>
              <a:t>them as separate files</a:t>
            </a:r>
            <a:r>
              <a:rPr lang="en-US" sz="2400" dirty="0" smtClean="0"/>
              <a:t>.</a:t>
            </a:r>
            <a:endParaRPr lang="en-US" sz="2400" dirty="0"/>
          </a:p>
        </p:txBody>
      </p:sp>
    </p:spTree>
    <p:extLst>
      <p:ext uri="{BB962C8B-B14F-4D97-AF65-F5344CB8AC3E}">
        <p14:creationId xmlns:p14="http://schemas.microsoft.com/office/powerpoint/2010/main" val="2007340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a:t>Step-by-Step: Save Subdocuments</a:t>
            </a:r>
          </a:p>
          <a:p>
            <a:r>
              <a:rPr lang="en-US" sz="2400" b="1" dirty="0"/>
              <a:t>USE</a:t>
            </a:r>
            <a:r>
              <a:rPr lang="en-US" sz="2400" dirty="0"/>
              <a:t> the document that is open from the previous exercise.</a:t>
            </a:r>
          </a:p>
          <a:p>
            <a:pPr marL="457200" indent="-457200">
              <a:buFont typeface="+mj-lt"/>
              <a:buAutoNum type="arabicPeriod"/>
            </a:pPr>
            <a:r>
              <a:rPr lang="en-US" sz="2400" b="1" dirty="0"/>
              <a:t>1.</a:t>
            </a:r>
            <a:r>
              <a:rPr lang="en-US" sz="2400" dirty="0"/>
              <a:t>	Click the </a:t>
            </a:r>
            <a:r>
              <a:rPr lang="en-US" sz="2400" b="1" dirty="0"/>
              <a:t>SAVE</a:t>
            </a:r>
            <a:r>
              <a:rPr lang="en-US" sz="2400" dirty="0"/>
              <a:t> </a:t>
            </a:r>
            <a:r>
              <a:rPr lang="en-US" sz="2400" b="1" dirty="0" smtClean="0"/>
              <a:t>        </a:t>
            </a:r>
            <a:r>
              <a:rPr lang="en-US" sz="2400" dirty="0" smtClean="0"/>
              <a:t>button </a:t>
            </a:r>
            <a:r>
              <a:rPr lang="en-US" sz="2400" dirty="0"/>
              <a:t>on the Quick Access Toolbar to save the </a:t>
            </a:r>
            <a:r>
              <a:rPr lang="en-US" sz="2400" b="1" i="1" dirty="0" err="1"/>
              <a:t>master_proposal</a:t>
            </a:r>
            <a:r>
              <a:rPr lang="en-US" sz="2400" dirty="0"/>
              <a:t> with the updated changes made to the document. Word saves each subdocument as a separate file based on the heading.</a:t>
            </a:r>
          </a:p>
          <a:p>
            <a:pPr marL="457200" indent="-457200">
              <a:buFont typeface="+mj-lt"/>
              <a:buAutoNum type="arabicPeriod"/>
            </a:pPr>
            <a:r>
              <a:rPr lang="en-US" sz="2400" dirty="0" smtClean="0"/>
              <a:t>Click </a:t>
            </a:r>
            <a:r>
              <a:rPr lang="en-US" sz="2400" dirty="0"/>
              <a:t>the </a:t>
            </a:r>
            <a:r>
              <a:rPr lang="en-US" sz="2400" b="1" dirty="0"/>
              <a:t>File</a:t>
            </a:r>
            <a:r>
              <a:rPr lang="en-US" sz="2400" dirty="0"/>
              <a:t> tab and then </a:t>
            </a:r>
            <a:r>
              <a:rPr lang="en-US" sz="2400" b="1" dirty="0"/>
              <a:t>CLOSE</a:t>
            </a:r>
            <a:r>
              <a:rPr lang="en-US" sz="2400" dirty="0"/>
              <a:t>.</a:t>
            </a:r>
          </a:p>
          <a:p>
            <a:r>
              <a:rPr lang="en-US" sz="2400" b="1" dirty="0"/>
              <a:t>LEAVE</a:t>
            </a:r>
            <a:r>
              <a:rPr lang="en-US" sz="2400" dirty="0"/>
              <a:t> the document open to use in the next exercise</a:t>
            </a:r>
            <a:r>
              <a:rPr lang="en-US" sz="2400" dirty="0" smtClean="0"/>
              <a:t>.</a:t>
            </a:r>
            <a:endParaRPr lang="en-US" sz="2400" dirty="0"/>
          </a:p>
        </p:txBody>
      </p:sp>
      <p:pic>
        <p:nvPicPr>
          <p:cNvPr id="2" name="Picture 1" descr="sav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9872" y="2492896"/>
            <a:ext cx="491490" cy="460284"/>
          </a:xfrm>
          <a:prstGeom prst="rect">
            <a:avLst/>
          </a:prstGeom>
        </p:spPr>
      </p:pic>
    </p:spTree>
    <p:extLst>
      <p:ext uri="{BB962C8B-B14F-4D97-AF65-F5344CB8AC3E}">
        <p14:creationId xmlns:p14="http://schemas.microsoft.com/office/powerpoint/2010/main" val="2159589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View the </a:t>
            </a:r>
            <a:r>
              <a:rPr lang="en-US" b="1" dirty="0" smtClean="0"/>
              <a:t/>
            </a:r>
            <a:br>
              <a:rPr lang="en-US" b="1" dirty="0" smtClean="0"/>
            </a:br>
            <a:r>
              <a:rPr lang="en-US" b="1" dirty="0" smtClean="0"/>
              <a:t>Subdocuments </a:t>
            </a:r>
            <a:r>
              <a:rPr lang="en-US" b="1" dirty="0"/>
              <a:t>in the Master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Click </a:t>
            </a:r>
            <a:r>
              <a:rPr lang="en-US" sz="2400" dirty="0"/>
              <a:t>the </a:t>
            </a:r>
            <a:r>
              <a:rPr lang="en-US" sz="2400" b="1" dirty="0"/>
              <a:t>File</a:t>
            </a:r>
            <a:r>
              <a:rPr lang="en-US" sz="2400" dirty="0"/>
              <a:t> tab and click </a:t>
            </a:r>
            <a:r>
              <a:rPr lang="en-US" sz="2400" b="1" dirty="0"/>
              <a:t>Open</a:t>
            </a:r>
            <a:r>
              <a:rPr lang="en-US" sz="2400" dirty="0"/>
              <a:t>. The MASTER_DOCUMENT folder is already opened. Word automatically saves each subdocument as separate files based on their headings. You started with one file in your MASTER_DOCUMENT folder and now you have several subdocuments.</a:t>
            </a:r>
          </a:p>
          <a:p>
            <a:pPr marL="457200" indent="-457200">
              <a:buFont typeface="+mj-lt"/>
              <a:buAutoNum type="arabicPeriod"/>
            </a:pPr>
            <a:r>
              <a:rPr lang="en-US" sz="2400" dirty="0" smtClean="0"/>
              <a:t>Select </a:t>
            </a:r>
            <a:r>
              <a:rPr lang="en-US" sz="2400" dirty="0"/>
              <a:t>the </a:t>
            </a:r>
            <a:r>
              <a:rPr lang="en-US" sz="2400" b="1" i="1" dirty="0" err="1"/>
              <a:t>master_proposal</a:t>
            </a:r>
            <a:r>
              <a:rPr lang="en-US" sz="2400" dirty="0"/>
              <a:t> document and click </a:t>
            </a:r>
            <a:r>
              <a:rPr lang="en-US" sz="2400" b="1" dirty="0"/>
              <a:t>OPEN</a:t>
            </a:r>
            <a:r>
              <a:rPr lang="en-US" sz="2400" dirty="0"/>
              <a:t> or double-click. When opening a master document, the subdocuments will show the target location of the saved master document in a hyperlink</a:t>
            </a:r>
            <a:r>
              <a:rPr lang="en-US" sz="2400" b="1" dirty="0"/>
              <a:t>. </a:t>
            </a:r>
            <a:r>
              <a:rPr lang="en-US" sz="2400" dirty="0"/>
              <a:t>By default the subdocuments are locked and collapsed</a:t>
            </a:r>
            <a:r>
              <a:rPr lang="en-US" sz="2400" dirty="0" smtClean="0"/>
              <a:t>.</a:t>
            </a:r>
            <a:endParaRPr lang="en-US" sz="2400" dirty="0"/>
          </a:p>
        </p:txBody>
      </p:sp>
    </p:spTree>
    <p:extLst>
      <p:ext uri="{BB962C8B-B14F-4D97-AF65-F5344CB8AC3E}">
        <p14:creationId xmlns:p14="http://schemas.microsoft.com/office/powerpoint/2010/main" val="44703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View the </a:t>
            </a:r>
            <a:br>
              <a:rPr lang="en-US" b="1" dirty="0"/>
            </a:br>
            <a:r>
              <a:rPr lang="en-US" b="1" dirty="0"/>
              <a:t>Subdocuments in the Master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300" dirty="0" smtClean="0"/>
              <a:t>The </a:t>
            </a:r>
            <a:r>
              <a:rPr lang="en-US" sz="2300" dirty="0"/>
              <a:t>document with the target location of the saved subdocuments with </a:t>
            </a:r>
            <a:r>
              <a:rPr lang="en-US" sz="2300" dirty="0" smtClean="0"/>
              <a:t>hyperlinks is shown below. </a:t>
            </a:r>
            <a:r>
              <a:rPr lang="en-US" sz="2300" dirty="0"/>
              <a:t>Each hyperlink will go directly to the subdocument when opened.</a:t>
            </a:r>
          </a:p>
          <a:p>
            <a:r>
              <a:rPr lang="en-US" sz="2300" b="1" dirty="0" smtClean="0"/>
              <a:t>LEAVE</a:t>
            </a:r>
            <a:r>
              <a:rPr lang="en-US" sz="2300" dirty="0" smtClean="0"/>
              <a:t> </a:t>
            </a:r>
            <a:r>
              <a:rPr lang="en-US" sz="2300" dirty="0"/>
              <a:t>Word </a:t>
            </a:r>
            <a:r>
              <a:rPr lang="en-US" sz="2300" dirty="0" smtClean="0"/>
              <a:t/>
            </a:r>
            <a:br>
              <a:rPr lang="en-US" sz="2300" dirty="0" smtClean="0"/>
            </a:br>
            <a:r>
              <a:rPr lang="en-US" sz="2300" dirty="0" smtClean="0"/>
              <a:t>open </a:t>
            </a:r>
            <a:r>
              <a:rPr lang="en-US" sz="2300" dirty="0"/>
              <a:t>for the </a:t>
            </a:r>
            <a:r>
              <a:rPr lang="en-US" sz="2300" dirty="0" smtClean="0"/>
              <a:t/>
            </a:r>
            <a:br>
              <a:rPr lang="en-US" sz="2300" dirty="0" smtClean="0"/>
            </a:br>
            <a:r>
              <a:rPr lang="en-US" sz="2300" dirty="0" smtClean="0"/>
              <a:t>next </a:t>
            </a:r>
            <a:r>
              <a:rPr lang="en-US" sz="2300" dirty="0"/>
              <a:t>exercise.</a:t>
            </a:r>
          </a:p>
          <a:p>
            <a:endParaRPr lang="en-US" sz="2400" dirty="0"/>
          </a:p>
          <a:p>
            <a:endParaRPr lang="en-US" sz="2400" dirty="0"/>
          </a:p>
          <a:p>
            <a:endParaRPr lang="en-US" sz="2400" dirty="0"/>
          </a:p>
        </p:txBody>
      </p:sp>
      <p:pic>
        <p:nvPicPr>
          <p:cNvPr id="2" name="Picture 1" descr="12.0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8584" y="2852936"/>
            <a:ext cx="5784236" cy="3015320"/>
          </a:xfrm>
          <a:prstGeom prst="rect">
            <a:avLst/>
          </a:prstGeom>
        </p:spPr>
      </p:pic>
    </p:spTree>
    <p:extLst>
      <p:ext uri="{BB962C8B-B14F-4D97-AF65-F5344CB8AC3E}">
        <p14:creationId xmlns:p14="http://schemas.microsoft.com/office/powerpoint/2010/main" val="12635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Expanding and Collapsing Subdocuments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a:t>
            </a:r>
            <a:r>
              <a:rPr lang="en-US" sz="2400" dirty="0"/>
              <a:t>view the master document with its contents, click the Expand subdocuments button. </a:t>
            </a:r>
            <a:endParaRPr lang="en-US" sz="2400" dirty="0" smtClean="0"/>
          </a:p>
          <a:p>
            <a:r>
              <a:rPr lang="en-US" sz="2400" dirty="0" smtClean="0"/>
              <a:t>The </a:t>
            </a:r>
            <a:r>
              <a:rPr lang="en-US" sz="2400" dirty="0"/>
              <a:t>Collapse subdocuments button will close the subdocuments. </a:t>
            </a:r>
            <a:endParaRPr lang="en-US" sz="2400" dirty="0" smtClean="0"/>
          </a:p>
          <a:p>
            <a:r>
              <a:rPr lang="en-US" sz="2400" dirty="0" smtClean="0"/>
              <a:t>In </a:t>
            </a:r>
            <a:r>
              <a:rPr lang="en-US" sz="2400" dirty="0" smtClean="0"/>
              <a:t>the following exercise, </a:t>
            </a:r>
            <a:r>
              <a:rPr lang="en-US" sz="2400" dirty="0"/>
              <a:t>you will expand and collapse subdocuments</a:t>
            </a:r>
            <a:r>
              <a:rPr lang="en-US" sz="2400" dirty="0" smtClean="0"/>
              <a:t>.</a:t>
            </a:r>
            <a:endParaRPr lang="en-US" sz="2400" dirty="0"/>
          </a:p>
        </p:txBody>
      </p:sp>
    </p:spTree>
    <p:extLst>
      <p:ext uri="{BB962C8B-B14F-4D97-AF65-F5344CB8AC3E}">
        <p14:creationId xmlns:p14="http://schemas.microsoft.com/office/powerpoint/2010/main" val="2157224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Expand </a:t>
            </a:r>
            <a:r>
              <a:rPr lang="en-US" b="1" dirty="0" smtClean="0"/>
              <a:t/>
            </a:r>
            <a:br>
              <a:rPr lang="en-US" b="1" dirty="0" smtClean="0"/>
            </a:br>
            <a:r>
              <a:rPr lang="en-US" b="1" dirty="0" smtClean="0"/>
              <a:t>and </a:t>
            </a:r>
            <a:r>
              <a:rPr lang="en-US" b="1" dirty="0"/>
              <a:t>Collapse Subdocuments</a:t>
            </a: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a:pPr>
            <a:r>
              <a:rPr lang="en-US" sz="2200" dirty="0" smtClean="0"/>
              <a:t>Click </a:t>
            </a:r>
            <a:r>
              <a:rPr lang="en-US" sz="2200" dirty="0"/>
              <a:t>the </a:t>
            </a:r>
            <a:r>
              <a:rPr lang="en-US" sz="2200" b="1" dirty="0"/>
              <a:t>Expand </a:t>
            </a:r>
            <a:r>
              <a:rPr lang="en-US" sz="2200" b="1" dirty="0" smtClean="0"/>
              <a:t/>
            </a:r>
            <a:br>
              <a:rPr lang="en-US" sz="2200" b="1" dirty="0" smtClean="0"/>
            </a:br>
            <a:r>
              <a:rPr lang="en-US" sz="2200" b="1" dirty="0" smtClean="0"/>
              <a:t>Subdocuments</a:t>
            </a:r>
            <a:r>
              <a:rPr lang="en-US" sz="2200" dirty="0" smtClean="0"/>
              <a:t> </a:t>
            </a:r>
            <a:r>
              <a:rPr lang="en-US" sz="2200" dirty="0"/>
              <a:t>button </a:t>
            </a:r>
            <a:r>
              <a:rPr lang="en-US" sz="2200" dirty="0" smtClean="0"/>
              <a:t/>
            </a:r>
            <a:br>
              <a:rPr lang="en-US" sz="2200" dirty="0" smtClean="0"/>
            </a:br>
            <a:r>
              <a:rPr lang="en-US" sz="2200" dirty="0" smtClean="0"/>
              <a:t>in </a:t>
            </a:r>
            <a:r>
              <a:rPr lang="en-US" sz="2200" dirty="0"/>
              <a:t>the </a:t>
            </a:r>
            <a:r>
              <a:rPr lang="en-US" sz="2200" i="1" dirty="0"/>
              <a:t>Master Document</a:t>
            </a:r>
            <a:r>
              <a:rPr lang="en-US" sz="2200" dirty="0"/>
              <a:t> </a:t>
            </a:r>
            <a:r>
              <a:rPr lang="en-US" sz="2200" dirty="0" smtClean="0"/>
              <a:t/>
            </a:r>
            <a:br>
              <a:rPr lang="en-US" sz="2200" dirty="0" smtClean="0"/>
            </a:br>
            <a:r>
              <a:rPr lang="en-US" sz="2200" dirty="0" smtClean="0"/>
              <a:t>group </a:t>
            </a:r>
            <a:r>
              <a:rPr lang="en-US" sz="2200" dirty="0"/>
              <a:t>and notice that all </a:t>
            </a:r>
            <a:r>
              <a:rPr lang="en-US" sz="2200" dirty="0" smtClean="0"/>
              <a:t/>
            </a:r>
            <a:br>
              <a:rPr lang="en-US" sz="2200" dirty="0" smtClean="0"/>
            </a:br>
            <a:r>
              <a:rPr lang="en-US" sz="2200" dirty="0" smtClean="0"/>
              <a:t>subdocuments </a:t>
            </a:r>
            <a:r>
              <a:rPr lang="en-US" sz="2200" dirty="0"/>
              <a:t>are </a:t>
            </a:r>
            <a:r>
              <a:rPr lang="en-US" sz="2200" dirty="0" smtClean="0"/>
              <a:t>ex-</a:t>
            </a:r>
            <a:br>
              <a:rPr lang="en-US" sz="2200" dirty="0" smtClean="0"/>
            </a:br>
            <a:r>
              <a:rPr lang="en-US" sz="2200" dirty="0" err="1" smtClean="0"/>
              <a:t>panded</a:t>
            </a:r>
            <a:r>
              <a:rPr lang="en-US" sz="2200" dirty="0" smtClean="0"/>
              <a:t> </a:t>
            </a:r>
            <a:r>
              <a:rPr lang="en-US" sz="2200" dirty="0"/>
              <a:t>as </a:t>
            </a:r>
            <a:r>
              <a:rPr lang="en-US" sz="2200" dirty="0" smtClean="0"/>
              <a:t>shown at </a:t>
            </a:r>
            <a:br>
              <a:rPr lang="en-US" sz="2200" dirty="0" smtClean="0"/>
            </a:br>
            <a:r>
              <a:rPr lang="en-US" sz="2200" dirty="0" smtClean="0"/>
              <a:t>right </a:t>
            </a:r>
            <a:r>
              <a:rPr lang="en-US" sz="2200" dirty="0"/>
              <a:t>Each heading and </a:t>
            </a:r>
            <a:r>
              <a:rPr lang="en-US" sz="2200" dirty="0" smtClean="0"/>
              <a:t/>
            </a:r>
            <a:br>
              <a:rPr lang="en-US" sz="2200" dirty="0" smtClean="0"/>
            </a:br>
            <a:r>
              <a:rPr lang="en-US" sz="2200" dirty="0" smtClean="0"/>
              <a:t>its </a:t>
            </a:r>
            <a:r>
              <a:rPr lang="en-US" sz="2200" dirty="0"/>
              <a:t>contents now appear </a:t>
            </a:r>
            <a:r>
              <a:rPr lang="en-US" sz="2200" dirty="0" smtClean="0"/>
              <a:t/>
            </a:r>
            <a:br>
              <a:rPr lang="en-US" sz="2200" dirty="0" smtClean="0"/>
            </a:br>
            <a:r>
              <a:rPr lang="en-US" sz="2200" dirty="0" smtClean="0"/>
              <a:t>within </a:t>
            </a:r>
            <a:r>
              <a:rPr lang="en-US" sz="2200" dirty="0"/>
              <a:t>a border</a:t>
            </a:r>
            <a:r>
              <a:rPr lang="en-US" sz="2200" dirty="0" smtClean="0"/>
              <a:t>.</a:t>
            </a:r>
          </a:p>
          <a:p>
            <a:pPr marL="457200" indent="-457200">
              <a:buFont typeface="+mj-lt"/>
              <a:buAutoNum type="arabicPeriod"/>
            </a:pPr>
            <a:r>
              <a:rPr lang="en-US" sz="2200" dirty="0" smtClean="0"/>
              <a:t>Click </a:t>
            </a:r>
            <a:r>
              <a:rPr lang="en-US" sz="2200" dirty="0"/>
              <a:t>the </a:t>
            </a:r>
            <a:r>
              <a:rPr lang="en-US" sz="2200" b="1" dirty="0"/>
              <a:t>Collapse </a:t>
            </a:r>
            <a:r>
              <a:rPr lang="en-US" sz="2200" b="1" dirty="0" smtClean="0"/>
              <a:t/>
            </a:r>
            <a:br>
              <a:rPr lang="en-US" sz="2200" b="1" dirty="0" smtClean="0"/>
            </a:br>
            <a:r>
              <a:rPr lang="en-US" sz="2200" b="1" dirty="0" smtClean="0"/>
              <a:t>Subdocument</a:t>
            </a:r>
            <a:r>
              <a:rPr lang="en-US" sz="2200" dirty="0" smtClean="0"/>
              <a:t> </a:t>
            </a:r>
            <a:r>
              <a:rPr lang="en-US" sz="2200" dirty="0"/>
              <a:t>button </a:t>
            </a:r>
            <a:r>
              <a:rPr lang="en-US" sz="2200" dirty="0" smtClean="0"/>
              <a:t/>
            </a:r>
            <a:br>
              <a:rPr lang="en-US" sz="2200" dirty="0" smtClean="0"/>
            </a:br>
            <a:r>
              <a:rPr lang="en-US" sz="2200" dirty="0" smtClean="0"/>
              <a:t>in </a:t>
            </a:r>
            <a:r>
              <a:rPr lang="en-US" sz="2200" dirty="0"/>
              <a:t>the </a:t>
            </a:r>
            <a:r>
              <a:rPr lang="en-US" sz="2200" i="1" dirty="0"/>
              <a:t>Master Document</a:t>
            </a:r>
            <a:r>
              <a:rPr lang="en-US" sz="2200" dirty="0"/>
              <a:t> group</a:t>
            </a:r>
            <a:r>
              <a:rPr lang="en-US" sz="2200" dirty="0" smtClean="0"/>
              <a:t>.</a:t>
            </a:r>
            <a:endParaRPr lang="en-US" sz="2200" dirty="0"/>
          </a:p>
          <a:p>
            <a:r>
              <a:rPr lang="en-US" sz="2200" b="1" dirty="0"/>
              <a:t>LEAVE</a:t>
            </a:r>
            <a:r>
              <a:rPr lang="en-US" sz="2200" dirty="0"/>
              <a:t> Word open for the next exercise</a:t>
            </a:r>
            <a:r>
              <a:rPr lang="en-US" sz="2200" dirty="0" smtClean="0"/>
              <a:t>.</a:t>
            </a:r>
            <a:r>
              <a:rPr lang="en-US" sz="2200" dirty="0"/>
              <a:t> </a:t>
            </a:r>
          </a:p>
          <a:p>
            <a:endParaRPr lang="en-US" sz="2400" dirty="0"/>
          </a:p>
        </p:txBody>
      </p:sp>
      <p:pic>
        <p:nvPicPr>
          <p:cNvPr id="2" name="Picture 1" descr="12.0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4000" y="1578000"/>
            <a:ext cx="4429760" cy="3731205"/>
          </a:xfrm>
          <a:prstGeom prst="rect">
            <a:avLst/>
          </a:prstGeom>
        </p:spPr>
      </p:pic>
    </p:spTree>
    <p:extLst>
      <p:ext uri="{BB962C8B-B14F-4D97-AF65-F5344CB8AC3E}">
        <p14:creationId xmlns:p14="http://schemas.microsoft.com/office/powerpoint/2010/main" val="2465875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smtClean="0">
                <a:ea typeface="+mj-ea"/>
                <a:cs typeface="+mj-cs"/>
              </a:rPr>
              <a:t>Objectives</a:t>
            </a:r>
            <a:endParaRPr lang="en-US" dirty="0" smtClean="0">
              <a:ea typeface="+mj-ea"/>
              <a:cs typeface="+mj-cs"/>
            </a:endParaRPr>
          </a:p>
        </p:txBody>
      </p:sp>
      <p:pic>
        <p:nvPicPr>
          <p:cNvPr id="2" name="Picture 1" descr="l12SkillMatr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1588160"/>
            <a:ext cx="8024440" cy="129238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Promoting and Demoting Subdocuments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Rearrange </a:t>
            </a:r>
            <a:r>
              <a:rPr lang="en-US" sz="2400" dirty="0"/>
              <a:t>the levels in Word by promoting and demoting subdocuments just like you would in an outline for a research paper. </a:t>
            </a:r>
            <a:endParaRPr lang="en-US" sz="2400" dirty="0" smtClean="0"/>
          </a:p>
          <a:p>
            <a:r>
              <a:rPr lang="en-US" sz="2400" dirty="0" smtClean="0"/>
              <a:t>For </a:t>
            </a:r>
            <a:r>
              <a:rPr lang="en-US" sz="2400" dirty="0"/>
              <a:t>instance, to demote the Level 1 heading to a Level 2, you would use the Outline Tools groups. </a:t>
            </a:r>
            <a:endParaRPr lang="en-US" sz="2400" dirty="0" smtClean="0"/>
          </a:p>
          <a:p>
            <a:r>
              <a:rPr lang="en-US" sz="2400" dirty="0" smtClean="0"/>
              <a:t>In </a:t>
            </a:r>
            <a:r>
              <a:rPr lang="en-US" sz="2400" dirty="0"/>
              <a:t>this lesson, you learn to promote and demote levels</a:t>
            </a:r>
            <a:r>
              <a:rPr lang="en-US" sz="2400" dirty="0" smtClean="0"/>
              <a:t>.</a:t>
            </a:r>
            <a:endParaRPr lang="en-US" sz="2400" dirty="0"/>
          </a:p>
        </p:txBody>
      </p:sp>
    </p:spTree>
    <p:extLst>
      <p:ext uri="{BB962C8B-B14F-4D97-AF65-F5344CB8AC3E}">
        <p14:creationId xmlns:p14="http://schemas.microsoft.com/office/powerpoint/2010/main" val="2723506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Promote </a:t>
            </a:r>
            <a:r>
              <a:rPr lang="en-US" b="1" dirty="0" smtClean="0"/>
              <a:t/>
            </a:r>
            <a:br>
              <a:rPr lang="en-US" b="1" dirty="0" smtClean="0"/>
            </a:br>
            <a:r>
              <a:rPr lang="en-US" b="1" dirty="0" smtClean="0"/>
              <a:t>and </a:t>
            </a:r>
            <a:r>
              <a:rPr lang="en-US" b="1" dirty="0"/>
              <a:t>Demote Subdocuments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indent="-457200">
              <a:buFont typeface="+mj-lt"/>
              <a:buAutoNum type="arabicPeriod"/>
            </a:pPr>
            <a:r>
              <a:rPr lang="en-US" sz="2400" dirty="0" smtClean="0"/>
              <a:t>Click </a:t>
            </a:r>
            <a:r>
              <a:rPr lang="en-US" sz="2400" dirty="0"/>
              <a:t>the </a:t>
            </a:r>
            <a:r>
              <a:rPr lang="en-US" sz="2400" b="1" dirty="0"/>
              <a:t>Expand Subdocuments</a:t>
            </a:r>
            <a:r>
              <a:rPr lang="en-US" sz="2400" dirty="0"/>
              <a:t> button in the </a:t>
            </a:r>
            <a:r>
              <a:rPr lang="en-US" sz="2400" i="1" dirty="0"/>
              <a:t>Master Document</a:t>
            </a:r>
            <a:r>
              <a:rPr lang="en-US" sz="2400" dirty="0"/>
              <a:t> group to expand all subdocuments.</a:t>
            </a:r>
          </a:p>
          <a:p>
            <a:pPr marL="457200" indent="-457200">
              <a:buFont typeface="+mj-lt"/>
              <a:buAutoNum type="arabicPeriod"/>
            </a:pPr>
            <a:r>
              <a:rPr lang="en-US" sz="2400" dirty="0" smtClean="0"/>
              <a:t>Point </a:t>
            </a:r>
            <a:r>
              <a:rPr lang="en-US" sz="2400" dirty="0"/>
              <a:t>at the </a:t>
            </a:r>
            <a:r>
              <a:rPr lang="en-US" sz="2400" b="1" dirty="0"/>
              <a:t>plus (+)</a:t>
            </a:r>
            <a:r>
              <a:rPr lang="en-US" sz="2400" dirty="0"/>
              <a:t> symbol next to the </a:t>
            </a:r>
            <a:r>
              <a:rPr lang="en-US" sz="2400" i="1" dirty="0"/>
              <a:t>Account Information</a:t>
            </a:r>
            <a:r>
              <a:rPr lang="en-US" sz="2400" dirty="0"/>
              <a:t> heading—the mouse pointer changes to the four move arrows, </a:t>
            </a:r>
            <a:r>
              <a:rPr lang="en-US" sz="2400" b="1" dirty="0"/>
              <a:t>click once</a:t>
            </a:r>
            <a:r>
              <a:rPr lang="en-US" sz="2400" dirty="0"/>
              <a:t>.</a:t>
            </a:r>
          </a:p>
          <a:p>
            <a:pPr marL="457200" indent="-457200">
              <a:buFont typeface="+mj-lt"/>
              <a:buAutoNum type="arabicPeriod"/>
            </a:pPr>
            <a:r>
              <a:rPr lang="en-US" sz="2400" dirty="0" smtClean="0"/>
              <a:t>In </a:t>
            </a:r>
            <a:r>
              <a:rPr lang="en-US" sz="2400" dirty="0"/>
              <a:t>the </a:t>
            </a:r>
            <a:r>
              <a:rPr lang="en-US" sz="2400" i="1" dirty="0"/>
              <a:t>Outline Tools</a:t>
            </a:r>
            <a:r>
              <a:rPr lang="en-US" sz="2400" dirty="0"/>
              <a:t> groups in the </a:t>
            </a:r>
            <a:r>
              <a:rPr lang="en-US" sz="2400" i="1" dirty="0"/>
              <a:t>Outlining</a:t>
            </a:r>
            <a:r>
              <a:rPr lang="en-US" sz="2400" dirty="0"/>
              <a:t> tab, click the </a:t>
            </a:r>
            <a:r>
              <a:rPr lang="en-US" sz="2400" b="1" dirty="0" smtClean="0"/>
              <a:t>Demote</a:t>
            </a:r>
            <a:r>
              <a:rPr lang="en-US" sz="2400" dirty="0" smtClean="0"/>
              <a:t>        button </a:t>
            </a:r>
            <a:r>
              <a:rPr lang="en-US" sz="2400" dirty="0"/>
              <a:t>once. The </a:t>
            </a:r>
            <a:r>
              <a:rPr lang="en-US" sz="2400" i="1" dirty="0"/>
              <a:t>Account Information</a:t>
            </a:r>
            <a:r>
              <a:rPr lang="en-US" sz="2400" dirty="0"/>
              <a:t> has been demoted to a Level 2 has shown </a:t>
            </a:r>
            <a:r>
              <a:rPr lang="en-US" sz="2400" dirty="0" smtClean="0"/>
              <a:t>on the next slide.</a:t>
            </a:r>
            <a:endParaRPr lang="en-US" sz="2400" dirty="0"/>
          </a:p>
          <a:p>
            <a:endParaRPr lang="en-US" sz="2400" dirty="0"/>
          </a:p>
          <a:p>
            <a:endParaRPr lang="en-US" sz="2400" dirty="0"/>
          </a:p>
        </p:txBody>
      </p:sp>
      <p:pic>
        <p:nvPicPr>
          <p:cNvPr id="4" name="Picture 3" descr="promo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000" y="4437112"/>
            <a:ext cx="382829" cy="398780"/>
          </a:xfrm>
          <a:prstGeom prst="rect">
            <a:avLst/>
          </a:prstGeom>
        </p:spPr>
      </p:pic>
    </p:spTree>
    <p:extLst>
      <p:ext uri="{BB962C8B-B14F-4D97-AF65-F5344CB8AC3E}">
        <p14:creationId xmlns:p14="http://schemas.microsoft.com/office/powerpoint/2010/main" val="197108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Promote </a:t>
            </a:r>
            <a:br>
              <a:rPr lang="en-US" b="1" dirty="0"/>
            </a:br>
            <a:r>
              <a:rPr lang="en-US" b="1" dirty="0"/>
              <a:t>and Demote Subdocuments</a:t>
            </a:r>
            <a:endParaRPr lang="en-US" dirty="0" smtClean="0">
              <a:ea typeface="+mj-ea"/>
              <a:cs typeface="+mj-cs"/>
            </a:endParaRPr>
          </a:p>
        </p:txBody>
      </p:sp>
      <p:sp>
        <p:nvSpPr>
          <p:cNvPr id="21506" name="Rectangle 3"/>
          <p:cNvSpPr>
            <a:spLocks noGrp="1" noChangeArrowheads="1"/>
          </p:cNvSpPr>
          <p:nvPr>
            <p:ph type="body" idx="1"/>
          </p:nvPr>
        </p:nvSpPr>
        <p:spPr>
          <a:xfrm>
            <a:off x="457200" y="4725144"/>
            <a:ext cx="8229600" cy="1751856"/>
          </a:xfrm>
        </p:spPr>
        <p:txBody>
          <a:bodyPr/>
          <a:lstStyle/>
          <a:p>
            <a:pPr marL="457200" indent="-457200">
              <a:buFont typeface="+mj-lt"/>
              <a:buAutoNum type="arabicPeriod" startAt="4"/>
            </a:pPr>
            <a:r>
              <a:rPr lang="en-US" sz="2400" dirty="0" smtClean="0"/>
              <a:t>Click </a:t>
            </a:r>
            <a:r>
              <a:rPr lang="en-US" sz="2400" dirty="0"/>
              <a:t>the </a:t>
            </a:r>
            <a:r>
              <a:rPr lang="en-US" sz="2400" b="1" dirty="0" smtClean="0"/>
              <a:t>Promote</a:t>
            </a:r>
            <a:r>
              <a:rPr lang="en-US" sz="2400" dirty="0" smtClean="0"/>
              <a:t>        arrow </a:t>
            </a:r>
            <a:r>
              <a:rPr lang="en-US" sz="2400" dirty="0"/>
              <a:t>once. The </a:t>
            </a:r>
            <a:r>
              <a:rPr lang="en-US" sz="2400" i="1" dirty="0"/>
              <a:t>Account Information</a:t>
            </a:r>
            <a:r>
              <a:rPr lang="en-US" sz="2400" dirty="0"/>
              <a:t> has been promoted back to a Level 1. Click the </a:t>
            </a:r>
            <a:r>
              <a:rPr lang="en-US" sz="2400" b="1" dirty="0"/>
              <a:t>Demote</a:t>
            </a:r>
            <a:r>
              <a:rPr lang="en-US" sz="2400" dirty="0"/>
              <a:t> button again to demote back to a Level 2.</a:t>
            </a:r>
          </a:p>
          <a:p>
            <a:r>
              <a:rPr lang="en-US" sz="2400" b="1" dirty="0" smtClean="0"/>
              <a:t>LEAVE</a:t>
            </a:r>
            <a:r>
              <a:rPr lang="en-US" sz="2400" dirty="0" smtClean="0"/>
              <a:t> </a:t>
            </a:r>
            <a:r>
              <a:rPr lang="en-US" sz="2400" dirty="0"/>
              <a:t>Word open for the next exercise.</a:t>
            </a:r>
          </a:p>
          <a:p>
            <a:endParaRPr lang="en-US" sz="2400" dirty="0"/>
          </a:p>
        </p:txBody>
      </p:sp>
      <p:pic>
        <p:nvPicPr>
          <p:cNvPr id="4" name="Picture 3" descr="12.08.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5760" y="1626005"/>
            <a:ext cx="5415280" cy="2917428"/>
          </a:xfrm>
          <a:prstGeom prst="rect">
            <a:avLst/>
          </a:prstGeom>
        </p:spPr>
      </p:pic>
      <p:pic>
        <p:nvPicPr>
          <p:cNvPr id="5" name="Picture 4" descr="demot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7864" y="4797152"/>
            <a:ext cx="459922" cy="396240"/>
          </a:xfrm>
          <a:prstGeom prst="rect">
            <a:avLst/>
          </a:prstGeom>
        </p:spPr>
      </p:pic>
    </p:spTree>
    <p:extLst>
      <p:ext uri="{BB962C8B-B14F-4D97-AF65-F5344CB8AC3E}">
        <p14:creationId xmlns:p14="http://schemas.microsoft.com/office/powerpoint/2010/main" val="1481870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Reorganizing Subdocuments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Subdocuments </a:t>
            </a:r>
            <a:r>
              <a:rPr lang="en-US" sz="2400" dirty="0"/>
              <a:t>can be rearranged within the master document</a:t>
            </a:r>
            <a:r>
              <a:rPr lang="en-US" sz="2400" dirty="0" smtClean="0"/>
              <a:t>.</a:t>
            </a:r>
          </a:p>
          <a:p>
            <a:r>
              <a:rPr lang="en-US" sz="2400" dirty="0" smtClean="0"/>
              <a:t>The </a:t>
            </a:r>
            <a:r>
              <a:rPr lang="en-US" sz="2400" dirty="0"/>
              <a:t>order of subdocuments can be moved from one location to another by using the command buttons on the Outlining tab or by dragging and dropping. </a:t>
            </a:r>
            <a:endParaRPr lang="en-US" sz="2400" dirty="0" smtClean="0"/>
          </a:p>
          <a:p>
            <a:r>
              <a:rPr lang="en-US" sz="2400" dirty="0" smtClean="0"/>
              <a:t>Or </a:t>
            </a:r>
            <a:r>
              <a:rPr lang="en-US" sz="2400" dirty="0"/>
              <a:t>you can merge two or more subdocuments into one subdocument. </a:t>
            </a:r>
            <a:endParaRPr lang="en-US" sz="2400" dirty="0" smtClean="0"/>
          </a:p>
          <a:p>
            <a:r>
              <a:rPr lang="en-US" sz="2400" dirty="0" smtClean="0"/>
              <a:t>In </a:t>
            </a:r>
            <a:r>
              <a:rPr lang="en-US" sz="2400" dirty="0" smtClean="0"/>
              <a:t>the following exercise, </a:t>
            </a:r>
            <a:r>
              <a:rPr lang="en-US" sz="2400" dirty="0"/>
              <a:t>you will reorganize subdocuments</a:t>
            </a:r>
            <a:r>
              <a:rPr lang="en-US" sz="2400" dirty="0" smtClean="0"/>
              <a:t>.</a:t>
            </a:r>
            <a:endParaRPr lang="en-US" sz="2400" dirty="0"/>
          </a:p>
        </p:txBody>
      </p:sp>
    </p:spTree>
    <p:extLst>
      <p:ext uri="{BB962C8B-B14F-4D97-AF65-F5344CB8AC3E}">
        <p14:creationId xmlns:p14="http://schemas.microsoft.com/office/powerpoint/2010/main" val="463965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Reorganize Subdocuments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document that is open from the previous exercise.</a:t>
            </a:r>
          </a:p>
          <a:p>
            <a:pPr marL="457200" lvl="0" indent="-457200">
              <a:buFont typeface="+mj-lt"/>
              <a:buAutoNum type="arabicPeriod"/>
            </a:pPr>
            <a:r>
              <a:rPr lang="en-US" sz="2400" dirty="0"/>
              <a:t>Deselect </a:t>
            </a:r>
            <a:r>
              <a:rPr lang="en-US" sz="2400" i="1" dirty="0"/>
              <a:t>Account Information </a:t>
            </a:r>
            <a:r>
              <a:rPr lang="en-US" sz="2400" dirty="0"/>
              <a:t>by clicking in a blank area of the document screen.</a:t>
            </a:r>
          </a:p>
          <a:p>
            <a:pPr marL="457200" lvl="0" indent="-457200">
              <a:buFont typeface="+mj-lt"/>
              <a:buAutoNum type="arabicPeriod"/>
            </a:pPr>
            <a:r>
              <a:rPr lang="en-US" sz="2400" dirty="0"/>
              <a:t>On the </a:t>
            </a:r>
            <a:r>
              <a:rPr lang="en-US" sz="2400" i="1" dirty="0"/>
              <a:t>Outline Tools</a:t>
            </a:r>
            <a:r>
              <a:rPr lang="en-US" sz="2400" dirty="0"/>
              <a:t>, click the </a:t>
            </a:r>
            <a:r>
              <a:rPr lang="en-US" sz="2400" b="1" dirty="0"/>
              <a:t>check box</a:t>
            </a:r>
            <a:r>
              <a:rPr lang="en-US" sz="2400" dirty="0"/>
              <a:t> to add a check mark next to </a:t>
            </a:r>
            <a:r>
              <a:rPr lang="en-US" sz="2400" b="1" dirty="0"/>
              <a:t>Show First Line Only</a:t>
            </a:r>
            <a:r>
              <a:rPr lang="en-US" sz="2400" dirty="0"/>
              <a:t>. The subdocuments now display only the first line and hide the remaining contents, which makes the subdocuments more manageable to work with.</a:t>
            </a:r>
          </a:p>
          <a:p>
            <a:pPr marL="457200" lvl="0" indent="-457200">
              <a:buFont typeface="+mj-lt"/>
              <a:buAutoNum type="arabicPeriod"/>
            </a:pPr>
            <a:r>
              <a:rPr lang="en-US" sz="2400" dirty="0"/>
              <a:t>Click the </a:t>
            </a:r>
            <a:r>
              <a:rPr lang="en-US" sz="2400" b="1" dirty="0"/>
              <a:t>plus (+)</a:t>
            </a:r>
            <a:r>
              <a:rPr lang="en-US" sz="2400" dirty="0"/>
              <a:t> symbol by the </a:t>
            </a:r>
            <a:r>
              <a:rPr lang="en-US" sz="2400" i="1" dirty="0"/>
              <a:t>Indemnification/Warranties</a:t>
            </a:r>
            <a:r>
              <a:rPr lang="en-US" sz="2400" dirty="0"/>
              <a:t> subdocument to select. Position the insertion point over the plus (+) symbol until you see the move arrows (four arrows).</a:t>
            </a:r>
          </a:p>
          <a:p>
            <a:pPr marL="0" indent="0">
              <a:buNone/>
            </a:pPr>
            <a:endParaRPr lang="en-US" sz="2400" dirty="0"/>
          </a:p>
          <a:p>
            <a:endParaRPr lang="en-US" sz="2400" dirty="0"/>
          </a:p>
        </p:txBody>
      </p:sp>
    </p:spTree>
    <p:extLst>
      <p:ext uri="{BB962C8B-B14F-4D97-AF65-F5344CB8AC3E}">
        <p14:creationId xmlns:p14="http://schemas.microsoft.com/office/powerpoint/2010/main" val="53032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Reorganize Subdocuments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lvl="0" indent="-457200">
              <a:buFont typeface="+mj-lt"/>
              <a:buAutoNum type="arabicPeriod" startAt="4"/>
            </a:pPr>
            <a:r>
              <a:rPr lang="en-US" sz="2000" dirty="0"/>
              <a:t>Press and hold the mouse button and drag and drop above </a:t>
            </a:r>
            <a:r>
              <a:rPr lang="en-US" sz="2000" i="1" dirty="0"/>
              <a:t>Account Information</a:t>
            </a:r>
            <a:r>
              <a:rPr lang="en-US" sz="2000" dirty="0"/>
              <a:t> in between the continuous section breaks. As you drag, you will see a solid arrow on the left side and a gray horizontal line—position the move arrow between the Continuous Section Breaks (see </a:t>
            </a:r>
            <a:r>
              <a:rPr lang="en-US" sz="2000" dirty="0" smtClean="0"/>
              <a:t>right)</a:t>
            </a:r>
            <a:r>
              <a:rPr lang="en-US" sz="2000" dirty="0"/>
              <a:t>. </a:t>
            </a:r>
            <a:r>
              <a:rPr lang="en-US" sz="2000" dirty="0" smtClean="0"/>
              <a:t>The </a:t>
            </a:r>
            <a:r>
              <a:rPr lang="en-US" sz="2000" i="1" dirty="0" smtClean="0"/>
              <a:t>Indemnification/</a:t>
            </a:r>
            <a:br>
              <a:rPr lang="en-US" sz="2000" i="1" dirty="0" smtClean="0"/>
            </a:br>
            <a:r>
              <a:rPr lang="en-US" sz="2000" i="1" dirty="0" smtClean="0"/>
              <a:t>Warranties</a:t>
            </a:r>
            <a:r>
              <a:rPr lang="en-US" sz="2000" dirty="0" smtClean="0"/>
              <a:t> subdocument </a:t>
            </a:r>
            <a:br>
              <a:rPr lang="en-US" sz="2000" dirty="0" smtClean="0"/>
            </a:br>
            <a:r>
              <a:rPr lang="en-US" sz="2000" dirty="0" smtClean="0"/>
              <a:t>now follows </a:t>
            </a:r>
            <a:r>
              <a:rPr lang="en-US" sz="2000" dirty="0"/>
              <a:t>the first </a:t>
            </a:r>
            <a:r>
              <a:rPr lang="en-US" sz="2000" dirty="0" err="1" smtClean="0"/>
              <a:t>para</a:t>
            </a:r>
            <a:r>
              <a:rPr lang="en-US" sz="2000" dirty="0" smtClean="0"/>
              <a:t>-</a:t>
            </a:r>
            <a:br>
              <a:rPr lang="en-US" sz="2000" dirty="0" smtClean="0"/>
            </a:br>
            <a:r>
              <a:rPr lang="en-US" sz="2000" dirty="0" smtClean="0"/>
              <a:t>graph</a:t>
            </a:r>
            <a:r>
              <a:rPr lang="en-US" sz="2000" dirty="0"/>
              <a:t>, </a:t>
            </a:r>
            <a:r>
              <a:rPr lang="en-US" sz="2000" i="1" dirty="0" smtClean="0"/>
              <a:t>Introduction</a:t>
            </a:r>
            <a:r>
              <a:rPr lang="en-US" sz="2000" dirty="0"/>
              <a:t>, and </a:t>
            </a:r>
            <a:r>
              <a:rPr lang="en-US" sz="2000" dirty="0" smtClean="0"/>
              <a:t/>
            </a:r>
            <a:br>
              <a:rPr lang="en-US" sz="2000" dirty="0" smtClean="0"/>
            </a:br>
            <a:r>
              <a:rPr lang="en-US" sz="2000" dirty="0" smtClean="0"/>
              <a:t>the </a:t>
            </a:r>
            <a:r>
              <a:rPr lang="en-US" sz="2000" dirty="0"/>
              <a:t>border that </a:t>
            </a:r>
            <a:r>
              <a:rPr lang="en-US" sz="2000" dirty="0" smtClean="0"/>
              <a:t>surrounded </a:t>
            </a:r>
            <a:br>
              <a:rPr lang="en-US" sz="2000" dirty="0" smtClean="0"/>
            </a:br>
            <a:r>
              <a:rPr lang="en-US" sz="2000" dirty="0" smtClean="0"/>
              <a:t>the subdocument </a:t>
            </a:r>
            <a:r>
              <a:rPr lang="en-US" sz="2000" dirty="0"/>
              <a:t>has been </a:t>
            </a:r>
            <a:r>
              <a:rPr lang="en-US" sz="2000" dirty="0" smtClean="0"/>
              <a:t/>
            </a:r>
            <a:br>
              <a:rPr lang="en-US" sz="2000" dirty="0" smtClean="0"/>
            </a:br>
            <a:r>
              <a:rPr lang="en-US" sz="2000" dirty="0" smtClean="0"/>
              <a:t>removed</a:t>
            </a:r>
            <a:r>
              <a:rPr lang="en-US" sz="2000" dirty="0"/>
              <a:t>. Click the </a:t>
            </a:r>
            <a:r>
              <a:rPr lang="en-US" sz="2000" b="1" dirty="0"/>
              <a:t>Create</a:t>
            </a:r>
            <a:r>
              <a:rPr lang="en-US" sz="2000" dirty="0"/>
              <a:t> </a:t>
            </a:r>
            <a:r>
              <a:rPr lang="en-US" sz="2000" dirty="0" smtClean="0"/>
              <a:t/>
            </a:r>
            <a:br>
              <a:rPr lang="en-US" sz="2000" dirty="0" smtClean="0"/>
            </a:br>
            <a:r>
              <a:rPr lang="en-US" sz="2000" dirty="0" smtClean="0"/>
              <a:t>button </a:t>
            </a:r>
            <a:r>
              <a:rPr lang="en-US" sz="2000" dirty="0"/>
              <a:t>in the </a:t>
            </a:r>
            <a:r>
              <a:rPr lang="en-US" sz="2000" i="1" dirty="0"/>
              <a:t>Master </a:t>
            </a:r>
            <a:r>
              <a:rPr lang="en-US" sz="2000" i="1" dirty="0" smtClean="0"/>
              <a:t/>
            </a:r>
            <a:br>
              <a:rPr lang="en-US" sz="2000" i="1" dirty="0" smtClean="0"/>
            </a:br>
            <a:r>
              <a:rPr lang="en-US" sz="2000" i="1" dirty="0" smtClean="0"/>
              <a:t>Document</a:t>
            </a:r>
            <a:r>
              <a:rPr lang="en-US" sz="2000" dirty="0" smtClean="0"/>
              <a:t> </a:t>
            </a:r>
            <a:r>
              <a:rPr lang="en-US" sz="2000" dirty="0"/>
              <a:t>group to create </a:t>
            </a:r>
            <a:r>
              <a:rPr lang="en-US" sz="2000" dirty="0" smtClean="0"/>
              <a:t/>
            </a:r>
            <a:br>
              <a:rPr lang="en-US" sz="2000" dirty="0" smtClean="0"/>
            </a:br>
            <a:r>
              <a:rPr lang="en-US" sz="2000" dirty="0" smtClean="0"/>
              <a:t>a </a:t>
            </a:r>
            <a:r>
              <a:rPr lang="en-US" sz="2000" dirty="0"/>
              <a:t>subdocument. A border is placed around the </a:t>
            </a:r>
            <a:r>
              <a:rPr lang="en-US" sz="2000" i="1" dirty="0"/>
              <a:t>Indemnification/Warranties</a:t>
            </a:r>
            <a:r>
              <a:rPr lang="en-US" sz="2000" dirty="0"/>
              <a:t> heading. Deselect</a:t>
            </a:r>
            <a:r>
              <a:rPr lang="en-US" sz="2000" dirty="0" smtClean="0"/>
              <a:t>.</a:t>
            </a:r>
            <a:endParaRPr lang="en-US" sz="2000" dirty="0"/>
          </a:p>
        </p:txBody>
      </p:sp>
      <p:pic>
        <p:nvPicPr>
          <p:cNvPr id="2" name="Picture 1" descr="12.09.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3520" y="2924945"/>
            <a:ext cx="4442563" cy="2429375"/>
          </a:xfrm>
          <a:prstGeom prst="rect">
            <a:avLst/>
          </a:prstGeom>
        </p:spPr>
      </p:pic>
    </p:spTree>
    <p:extLst>
      <p:ext uri="{BB962C8B-B14F-4D97-AF65-F5344CB8AC3E}">
        <p14:creationId xmlns:p14="http://schemas.microsoft.com/office/powerpoint/2010/main" val="81773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Reorganize Subdocuments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200" dirty="0" smtClean="0"/>
              <a:t>Scroll </a:t>
            </a:r>
            <a:r>
              <a:rPr lang="en-US" sz="2200" dirty="0"/>
              <a:t>down and click to select the subdocument </a:t>
            </a:r>
            <a:r>
              <a:rPr lang="en-US" sz="2200" dirty="0" smtClean="0"/>
              <a:t>icon</a:t>
            </a:r>
            <a:br>
              <a:rPr lang="en-US" sz="2200" dirty="0" smtClean="0"/>
            </a:br>
            <a:r>
              <a:rPr lang="en-US" sz="2200" dirty="0" smtClean="0"/>
              <a:t> to </a:t>
            </a:r>
            <a:r>
              <a:rPr lang="en-US" sz="2200" i="1" dirty="0"/>
              <a:t>Security/Software </a:t>
            </a:r>
            <a:r>
              <a:rPr lang="en-US" sz="2200" dirty="0"/>
              <a:t>subdocument heading and its contents.</a:t>
            </a:r>
          </a:p>
          <a:p>
            <a:pPr marL="457200" indent="-457200">
              <a:buFont typeface="+mj-lt"/>
              <a:buAutoNum type="arabicPeriod" startAt="5"/>
            </a:pPr>
            <a:r>
              <a:rPr lang="en-US" sz="2200" dirty="0" smtClean="0"/>
              <a:t>On the </a:t>
            </a:r>
            <a:r>
              <a:rPr lang="en-US" sz="2200" i="1" dirty="0" smtClean="0"/>
              <a:t>Outline Tools</a:t>
            </a:r>
            <a:r>
              <a:rPr lang="en-US" sz="2200" dirty="0" smtClean="0"/>
              <a:t> group, click the </a:t>
            </a:r>
            <a:r>
              <a:rPr lang="en-US" sz="2200" b="1" dirty="0" smtClean="0"/>
              <a:t>Move Down</a:t>
            </a:r>
            <a:r>
              <a:rPr lang="en-US" sz="2200" dirty="0" smtClean="0"/>
              <a:t>       button </a:t>
            </a:r>
            <a:br>
              <a:rPr lang="en-US" sz="2200" dirty="0" smtClean="0"/>
            </a:br>
            <a:r>
              <a:rPr lang="en-US" sz="2200" dirty="0" smtClean="0"/>
              <a:t>until it is positioned below the Continuous </a:t>
            </a:r>
            <a:r>
              <a:rPr lang="en-US" sz="2200" dirty="0"/>
              <a:t>Section Break </a:t>
            </a:r>
            <a:r>
              <a:rPr lang="en-US" sz="2200" dirty="0" smtClean="0"/>
              <a:t/>
            </a:r>
            <a:br>
              <a:rPr lang="en-US" sz="2200" dirty="0" smtClean="0"/>
            </a:br>
            <a:r>
              <a:rPr lang="en-US" sz="2200" dirty="0" smtClean="0"/>
              <a:t>below </a:t>
            </a:r>
            <a:r>
              <a:rPr lang="en-US" sz="2200" b="1" dirty="0"/>
              <a:t>Violation</a:t>
            </a:r>
            <a:r>
              <a:rPr lang="en-US" sz="2200" dirty="0"/>
              <a:t>.</a:t>
            </a:r>
          </a:p>
          <a:p>
            <a:pPr marL="457200" indent="-457200">
              <a:buFont typeface="+mj-lt"/>
              <a:buAutoNum type="arabicPeriod" startAt="5"/>
            </a:pPr>
            <a:r>
              <a:rPr lang="en-US" sz="2200" dirty="0" smtClean="0"/>
              <a:t>The </a:t>
            </a:r>
            <a:r>
              <a:rPr lang="en-US" sz="2200" i="1" dirty="0"/>
              <a:t>Security/Software</a:t>
            </a:r>
            <a:r>
              <a:rPr lang="en-US" sz="2200" dirty="0"/>
              <a:t> subdocument is no longer surrounded by a border. Click the </a:t>
            </a:r>
            <a:r>
              <a:rPr lang="en-US" sz="2200" b="1" dirty="0"/>
              <a:t>Create</a:t>
            </a:r>
            <a:r>
              <a:rPr lang="en-US" sz="2200" dirty="0"/>
              <a:t> button on the </a:t>
            </a:r>
            <a:r>
              <a:rPr lang="en-US" sz="2200" i="1" dirty="0"/>
              <a:t>Master Document </a:t>
            </a:r>
            <a:r>
              <a:rPr lang="en-US" sz="2200" dirty="0"/>
              <a:t>group to create the selection as a subdocument. A border appears around the </a:t>
            </a:r>
            <a:r>
              <a:rPr lang="en-US" sz="2200" i="1" dirty="0"/>
              <a:t>Security/Software </a:t>
            </a:r>
            <a:r>
              <a:rPr lang="en-US" sz="2200" dirty="0"/>
              <a:t>heading and its content.</a:t>
            </a:r>
          </a:p>
          <a:p>
            <a:pPr marL="457200" indent="-457200">
              <a:buFont typeface="+mj-lt"/>
              <a:buAutoNum type="arabicPeriod" startAt="5"/>
            </a:pPr>
            <a:r>
              <a:rPr lang="en-US" sz="2200" dirty="0" smtClean="0"/>
              <a:t>Click </a:t>
            </a:r>
            <a:r>
              <a:rPr lang="en-US" sz="2200" dirty="0"/>
              <a:t>the </a:t>
            </a:r>
            <a:r>
              <a:rPr lang="en-US" sz="2200" b="1" dirty="0"/>
              <a:t>Save</a:t>
            </a:r>
            <a:r>
              <a:rPr lang="en-US" sz="2200" dirty="0"/>
              <a:t> button in the Quick Access Toolbar and click the </a:t>
            </a:r>
            <a:r>
              <a:rPr lang="en-US" sz="2200" b="1" dirty="0"/>
              <a:t>File</a:t>
            </a:r>
            <a:r>
              <a:rPr lang="en-US" sz="2200" dirty="0"/>
              <a:t> tab, then click </a:t>
            </a:r>
            <a:r>
              <a:rPr lang="en-US" sz="2200" b="1" dirty="0"/>
              <a:t>Close</a:t>
            </a:r>
            <a:r>
              <a:rPr lang="en-US" sz="2200" dirty="0"/>
              <a:t> to close the </a:t>
            </a:r>
            <a:r>
              <a:rPr lang="en-US" sz="2200" b="1" i="1" dirty="0" err="1"/>
              <a:t>master_proposal</a:t>
            </a:r>
            <a:r>
              <a:rPr lang="en-US" sz="2200" dirty="0"/>
              <a:t> document</a:t>
            </a:r>
            <a:r>
              <a:rPr lang="en-US" sz="2200" dirty="0" smtClean="0"/>
              <a:t>.</a:t>
            </a:r>
            <a:endParaRPr lang="en-US" sz="2200" dirty="0"/>
          </a:p>
        </p:txBody>
      </p:sp>
      <p:pic>
        <p:nvPicPr>
          <p:cNvPr id="2" name="Picture 1" descr="SubDo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8304" y="1556792"/>
            <a:ext cx="504736" cy="480701"/>
          </a:xfrm>
          <a:prstGeom prst="rect">
            <a:avLst/>
          </a:prstGeom>
        </p:spPr>
      </p:pic>
      <p:pic>
        <p:nvPicPr>
          <p:cNvPr id="3" name="Picture 2" descr="moveDow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2240" y="2348880"/>
            <a:ext cx="419100" cy="419100"/>
          </a:xfrm>
          <a:prstGeom prst="rect">
            <a:avLst/>
          </a:prstGeom>
        </p:spPr>
      </p:pic>
    </p:spTree>
    <p:extLst>
      <p:ext uri="{BB962C8B-B14F-4D97-AF65-F5344CB8AC3E}">
        <p14:creationId xmlns:p14="http://schemas.microsoft.com/office/powerpoint/2010/main" val="701357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Reorganize Subdocuments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100" dirty="0" smtClean="0"/>
              <a:t>Click </a:t>
            </a:r>
            <a:r>
              <a:rPr lang="en-US" sz="2100" dirty="0"/>
              <a:t>the </a:t>
            </a:r>
            <a:r>
              <a:rPr lang="en-US" sz="2100" b="1" dirty="0"/>
              <a:t>File</a:t>
            </a:r>
            <a:r>
              <a:rPr lang="en-US" sz="2100" dirty="0"/>
              <a:t> tab then </a:t>
            </a:r>
            <a:r>
              <a:rPr lang="en-US" sz="2100" b="1" dirty="0"/>
              <a:t>Open</a:t>
            </a:r>
            <a:r>
              <a:rPr lang="en-US" sz="2100" dirty="0"/>
              <a:t> and select the </a:t>
            </a:r>
            <a:r>
              <a:rPr lang="en-US" sz="2100" b="1" i="1" dirty="0" err="1"/>
              <a:t>master_proposal</a:t>
            </a:r>
            <a:r>
              <a:rPr lang="en-US" sz="2100" dirty="0"/>
              <a:t> document and double-click to open. The document opens with hyperlinks. The updated changes to the subdocuments are shown in the hyperlinks. The </a:t>
            </a:r>
            <a:r>
              <a:rPr lang="en-US" sz="2100" i="1" dirty="0"/>
              <a:t>Indemnification/Warranties </a:t>
            </a:r>
            <a:r>
              <a:rPr lang="en-US" sz="2100" dirty="0"/>
              <a:t>subdocument new file name has been changed to </a:t>
            </a:r>
            <a:r>
              <a:rPr lang="en-US" sz="2100" i="1" dirty="0"/>
              <a:t>Indeminification1</a:t>
            </a:r>
            <a:r>
              <a:rPr lang="en-US" sz="2100" dirty="0"/>
              <a:t> and </a:t>
            </a:r>
            <a:r>
              <a:rPr lang="en-US" sz="2100" i="1" dirty="0"/>
              <a:t>Security/Software</a:t>
            </a:r>
            <a:r>
              <a:rPr lang="en-US" sz="2100" dirty="0"/>
              <a:t> has been changed to </a:t>
            </a:r>
            <a:r>
              <a:rPr lang="en-US" sz="2100" i="1" dirty="0"/>
              <a:t>Security1.</a:t>
            </a:r>
            <a:endParaRPr lang="en-US" sz="2100" dirty="0"/>
          </a:p>
          <a:p>
            <a:pPr marL="457200" indent="-457200">
              <a:buFont typeface="+mj-lt"/>
              <a:buAutoNum type="arabicPeriod" startAt="9"/>
            </a:pPr>
            <a:r>
              <a:rPr lang="en-US" sz="2100" dirty="0" smtClean="0"/>
              <a:t>Click </a:t>
            </a:r>
            <a:r>
              <a:rPr lang="en-US" sz="2100" dirty="0"/>
              <a:t>the </a:t>
            </a:r>
            <a:r>
              <a:rPr lang="en-US" sz="2100" b="1" dirty="0"/>
              <a:t>Expand Documents</a:t>
            </a:r>
            <a:r>
              <a:rPr lang="en-US" sz="2100" dirty="0"/>
              <a:t> button in the </a:t>
            </a:r>
            <a:r>
              <a:rPr lang="en-US" sz="2100" i="1" dirty="0"/>
              <a:t>Master Document</a:t>
            </a:r>
            <a:r>
              <a:rPr lang="en-US" sz="2100" dirty="0"/>
              <a:t> group.</a:t>
            </a:r>
          </a:p>
          <a:p>
            <a:pPr marL="457200" indent="-457200">
              <a:buFont typeface="+mj-lt"/>
              <a:buAutoNum type="arabicPeriod" startAt="9"/>
            </a:pPr>
            <a:r>
              <a:rPr lang="en-US" sz="2100" b="1" dirty="0" smtClean="0"/>
              <a:t> </a:t>
            </a:r>
            <a:r>
              <a:rPr lang="en-US" sz="2100" dirty="0" smtClean="0"/>
              <a:t>Click </a:t>
            </a:r>
            <a:r>
              <a:rPr lang="en-US" sz="2100" dirty="0"/>
              <a:t>the </a:t>
            </a:r>
            <a:r>
              <a:rPr lang="en-US" sz="2100" b="1" dirty="0"/>
              <a:t>View</a:t>
            </a:r>
            <a:r>
              <a:rPr lang="en-US" sz="2100" dirty="0"/>
              <a:t> tab, in the </a:t>
            </a:r>
            <a:r>
              <a:rPr lang="en-US" sz="2100" i="1" dirty="0"/>
              <a:t>Document Views</a:t>
            </a:r>
            <a:r>
              <a:rPr lang="en-US" sz="2100" dirty="0"/>
              <a:t>, then click </a:t>
            </a:r>
            <a:r>
              <a:rPr lang="en-US" sz="2100" b="1" dirty="0"/>
              <a:t>Print Layout</a:t>
            </a:r>
            <a:r>
              <a:rPr lang="en-US" sz="2100" dirty="0"/>
              <a:t> and scroll through the document and review the changes made. The </a:t>
            </a:r>
            <a:r>
              <a:rPr lang="en-US" sz="2100" i="1" dirty="0"/>
              <a:t>Indemnification/Warranties</a:t>
            </a:r>
            <a:r>
              <a:rPr lang="en-US" sz="2100" dirty="0"/>
              <a:t> is listed as the second heading following </a:t>
            </a:r>
            <a:r>
              <a:rPr lang="en-US" sz="2100" i="1" dirty="0"/>
              <a:t>Introduction</a:t>
            </a:r>
            <a:r>
              <a:rPr lang="en-US" sz="2100" dirty="0"/>
              <a:t>, then followed by the </a:t>
            </a:r>
            <a:r>
              <a:rPr lang="en-US" sz="2100" i="1" dirty="0"/>
              <a:t>Account Information</a:t>
            </a:r>
            <a:r>
              <a:rPr lang="en-US" sz="2100" dirty="0"/>
              <a:t> and </a:t>
            </a:r>
            <a:r>
              <a:rPr lang="en-US" sz="2100" i="1" dirty="0"/>
              <a:t>Security/Software </a:t>
            </a:r>
            <a:r>
              <a:rPr lang="en-US" sz="2100" dirty="0"/>
              <a:t>is positioned below</a:t>
            </a:r>
            <a:r>
              <a:rPr lang="en-US" sz="2100" i="1" dirty="0"/>
              <a:t> Violation.</a:t>
            </a:r>
            <a:endParaRPr lang="en-US" sz="2100" dirty="0"/>
          </a:p>
          <a:p>
            <a:r>
              <a:rPr lang="en-US" sz="2100" b="1" dirty="0"/>
              <a:t>LEAVE</a:t>
            </a:r>
            <a:r>
              <a:rPr lang="en-US" sz="2100" dirty="0"/>
              <a:t> Word open for the next exercise</a:t>
            </a:r>
            <a:r>
              <a:rPr lang="en-US" sz="2100" dirty="0" smtClean="0"/>
              <a:t>.</a:t>
            </a:r>
            <a:endParaRPr lang="en-US" sz="2100" dirty="0"/>
          </a:p>
          <a:p>
            <a:endParaRPr lang="en-US" sz="2400" dirty="0"/>
          </a:p>
          <a:p>
            <a:endParaRPr lang="en-US" sz="2400" dirty="0"/>
          </a:p>
          <a:p>
            <a:endParaRPr lang="en-US" sz="2400" dirty="0"/>
          </a:p>
        </p:txBody>
      </p:sp>
    </p:spTree>
    <p:extLst>
      <p:ext uri="{BB962C8B-B14F-4D97-AF65-F5344CB8AC3E}">
        <p14:creationId xmlns:p14="http://schemas.microsoft.com/office/powerpoint/2010/main" val="2307966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Editing an Individual Subdocument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Subdocuments </a:t>
            </a:r>
            <a:r>
              <a:rPr lang="en-US" sz="2400" dirty="0"/>
              <a:t>can be managed in the master document or you can open the document in its own window. </a:t>
            </a:r>
            <a:endParaRPr lang="en-US" sz="2400" dirty="0" smtClean="0"/>
          </a:p>
          <a:p>
            <a:r>
              <a:rPr lang="en-US" sz="2400" dirty="0" smtClean="0"/>
              <a:t>In </a:t>
            </a:r>
            <a:r>
              <a:rPr lang="en-US" sz="2400" dirty="0" smtClean="0"/>
              <a:t>the following exercise, </a:t>
            </a:r>
            <a:r>
              <a:rPr lang="en-US" sz="2400" dirty="0"/>
              <a:t>you will edit a subdocument while in the master document and edit a subdocument separately</a:t>
            </a:r>
            <a:r>
              <a:rPr lang="en-US" sz="2400" dirty="0" smtClean="0"/>
              <a:t>.</a:t>
            </a:r>
            <a:endParaRPr lang="en-US" sz="2400" dirty="0"/>
          </a:p>
        </p:txBody>
      </p:sp>
    </p:spTree>
    <p:extLst>
      <p:ext uri="{BB962C8B-B14F-4D97-AF65-F5344CB8AC3E}">
        <p14:creationId xmlns:p14="http://schemas.microsoft.com/office/powerpoint/2010/main" val="971989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Edit an Individual Subdocument</a:t>
            </a: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a:pPr>
            <a:r>
              <a:rPr lang="en-US" sz="2400" dirty="0" smtClean="0"/>
              <a:t>In </a:t>
            </a:r>
            <a:r>
              <a:rPr lang="en-US" sz="2400" dirty="0"/>
              <a:t>the </a:t>
            </a:r>
            <a:r>
              <a:rPr lang="en-US" sz="2400" i="1" dirty="0"/>
              <a:t>Documents Views</a:t>
            </a:r>
            <a:r>
              <a:rPr lang="en-US" sz="2400" dirty="0"/>
              <a:t> group, click the </a:t>
            </a:r>
            <a:r>
              <a:rPr lang="en-US" sz="2400" b="1" dirty="0"/>
              <a:t>Outline</a:t>
            </a:r>
            <a:r>
              <a:rPr lang="en-US" sz="2400" dirty="0"/>
              <a:t> button to open the </a:t>
            </a:r>
            <a:r>
              <a:rPr lang="en-US" sz="2400" i="1" dirty="0"/>
              <a:t>Outlining</a:t>
            </a:r>
            <a:r>
              <a:rPr lang="en-US" sz="2400" dirty="0"/>
              <a:t> tab.</a:t>
            </a:r>
          </a:p>
          <a:p>
            <a:pPr marL="457200" indent="-457200">
              <a:buFont typeface="+mj-lt"/>
              <a:buAutoNum type="arabicPeriod"/>
            </a:pPr>
            <a:r>
              <a:rPr lang="en-US" sz="2400" dirty="0" smtClean="0"/>
              <a:t>Click </a:t>
            </a:r>
            <a:r>
              <a:rPr lang="en-US" sz="2400" dirty="0"/>
              <a:t>the </a:t>
            </a:r>
            <a:r>
              <a:rPr lang="en-US" sz="2400" b="1" dirty="0"/>
              <a:t>Collapse</a:t>
            </a:r>
            <a:r>
              <a:rPr lang="en-US" sz="2400" dirty="0"/>
              <a:t> button to display the hyperlinks for the subdocuments.</a:t>
            </a:r>
          </a:p>
          <a:p>
            <a:pPr marL="457200" indent="-457200">
              <a:buFont typeface="+mj-lt"/>
              <a:buAutoNum type="arabicPeriod"/>
            </a:pPr>
            <a:r>
              <a:rPr lang="en-US" sz="2400" dirty="0" smtClean="0"/>
              <a:t>Point </a:t>
            </a:r>
            <a:r>
              <a:rPr lang="en-US" sz="2400" dirty="0"/>
              <a:t>to the </a:t>
            </a:r>
            <a:r>
              <a:rPr lang="en-US" sz="2400" i="1" dirty="0"/>
              <a:t>Introduction</a:t>
            </a:r>
            <a:r>
              <a:rPr lang="en-US" sz="2400" dirty="0"/>
              <a:t> subdocument hyperlink, press the </a:t>
            </a:r>
            <a:r>
              <a:rPr lang="en-US" sz="2400" b="1" dirty="0"/>
              <a:t>Ctrl</a:t>
            </a:r>
            <a:r>
              <a:rPr lang="en-US" sz="2400" dirty="0"/>
              <a:t> key and click to open in a separate window. The subdocument opens in a new window and is ready for editing and formatting.</a:t>
            </a:r>
          </a:p>
          <a:p>
            <a:pPr marL="457200" indent="-457200">
              <a:buFont typeface="+mj-lt"/>
              <a:buAutoNum type="arabicPeriod"/>
            </a:pPr>
            <a:r>
              <a:rPr lang="en-US" sz="2400" dirty="0" smtClean="0"/>
              <a:t>In </a:t>
            </a:r>
            <a:r>
              <a:rPr lang="en-US" sz="2400" dirty="0"/>
              <a:t>the first sentence, double-click to select </a:t>
            </a:r>
            <a:r>
              <a:rPr lang="en-US" sz="2400" i="1" dirty="0"/>
              <a:t>principles</a:t>
            </a:r>
            <a:r>
              <a:rPr lang="en-US" sz="2400" dirty="0"/>
              <a:t>, then press and hold the </a:t>
            </a:r>
            <a:r>
              <a:rPr lang="en-US" sz="2400" b="1" dirty="0"/>
              <a:t>Ctrl</a:t>
            </a:r>
            <a:r>
              <a:rPr lang="en-US" sz="2400" dirty="0"/>
              <a:t> key and double-click </a:t>
            </a:r>
            <a:r>
              <a:rPr lang="en-US" sz="2400" b="1" dirty="0"/>
              <a:t>guidelines and requirements</a:t>
            </a:r>
            <a:r>
              <a:rPr lang="en-US" sz="2400" dirty="0"/>
              <a:t>. Then in the second sentence, double-click </a:t>
            </a:r>
            <a:r>
              <a:rPr lang="en-US" sz="2400" b="1" dirty="0"/>
              <a:t>integrity</a:t>
            </a:r>
            <a:r>
              <a:rPr lang="en-US" sz="2400" dirty="0"/>
              <a:t>,</a:t>
            </a:r>
            <a:r>
              <a:rPr lang="en-US" sz="2400" b="1" dirty="0"/>
              <a:t> security</a:t>
            </a:r>
            <a:r>
              <a:rPr lang="en-US" sz="2400" dirty="0"/>
              <a:t> and </a:t>
            </a:r>
            <a:r>
              <a:rPr lang="en-US" sz="2400" b="1" dirty="0"/>
              <a:t>reliability</a:t>
            </a:r>
            <a:r>
              <a:rPr lang="en-US" sz="2400" dirty="0"/>
              <a:t> and </a:t>
            </a:r>
            <a:r>
              <a:rPr lang="en-US" sz="2400" b="1" dirty="0"/>
              <a:t>privacy</a:t>
            </a:r>
            <a:r>
              <a:rPr lang="en-US" sz="2400" dirty="0" smtClean="0"/>
              <a:t>.</a:t>
            </a:r>
            <a:endParaRPr lang="en-US" sz="2400" dirty="0"/>
          </a:p>
        </p:txBody>
      </p:sp>
    </p:spTree>
    <p:extLst>
      <p:ext uri="{BB962C8B-B14F-4D97-AF65-F5344CB8AC3E}">
        <p14:creationId xmlns:p14="http://schemas.microsoft.com/office/powerpoint/2010/main" val="539920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Outline View tab contains buttons for working with long documents and arranging the document into smaller sections. The Outlining tab is shown </a:t>
            </a:r>
            <a:r>
              <a:rPr lang="en-US" sz="2400" dirty="0" smtClean="0"/>
              <a:t>below.</a:t>
            </a:r>
            <a:endParaRPr lang="en-US" sz="2400" dirty="0"/>
          </a:p>
          <a:p>
            <a:r>
              <a:rPr lang="en-US" sz="2400" dirty="0" smtClean="0"/>
              <a:t>Use </a:t>
            </a:r>
            <a:r>
              <a:rPr lang="en-US" sz="2400" dirty="0"/>
              <a:t>this figure as a reference throughout this lesson as well as the rest of this book.</a:t>
            </a:r>
          </a:p>
          <a:p>
            <a:endParaRPr lang="en-US" sz="2400" dirty="0"/>
          </a:p>
        </p:txBody>
      </p:sp>
      <p:pic>
        <p:nvPicPr>
          <p:cNvPr id="2" name="Picture 1" descr="12.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400" y="3789040"/>
            <a:ext cx="7853680" cy="1995561"/>
          </a:xfrm>
          <a:prstGeom prst="rect">
            <a:avLst/>
          </a:prstGeom>
        </p:spPr>
      </p:pic>
    </p:spTree>
    <p:extLst>
      <p:ext uri="{BB962C8B-B14F-4D97-AF65-F5344CB8AC3E}">
        <p14:creationId xmlns:p14="http://schemas.microsoft.com/office/powerpoint/2010/main" val="2896898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Edit an Individual Subdocument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300" dirty="0" smtClean="0"/>
              <a:t>On </a:t>
            </a:r>
            <a:r>
              <a:rPr lang="en-US" sz="2300" dirty="0"/>
              <a:t>the </a:t>
            </a:r>
            <a:r>
              <a:rPr lang="en-US" sz="2300" i="1" dirty="0"/>
              <a:t>Home </a:t>
            </a:r>
            <a:r>
              <a:rPr lang="en-US" sz="2300" dirty="0"/>
              <a:t>tab, in the </a:t>
            </a:r>
            <a:r>
              <a:rPr lang="en-US" sz="2300" i="1" dirty="0"/>
              <a:t>Font</a:t>
            </a:r>
            <a:r>
              <a:rPr lang="en-US" sz="2300" dirty="0"/>
              <a:t> group, click the </a:t>
            </a:r>
            <a:r>
              <a:rPr lang="en-US" sz="2300" b="1" dirty="0"/>
              <a:t>Bold</a:t>
            </a:r>
            <a:r>
              <a:rPr lang="en-US" sz="2300" dirty="0"/>
              <a:t> button then click the </a:t>
            </a:r>
            <a:r>
              <a:rPr lang="en-US" sz="2300" b="1" dirty="0"/>
              <a:t>drop-down arrow</a:t>
            </a:r>
            <a:r>
              <a:rPr lang="en-US" sz="2300" dirty="0"/>
              <a:t> next to the Font Color button to open the menu. In the </a:t>
            </a:r>
            <a:r>
              <a:rPr lang="en-US" sz="2300" i="1" dirty="0"/>
              <a:t>Standard Colors</a:t>
            </a:r>
            <a:r>
              <a:rPr lang="en-US" sz="2300" dirty="0"/>
              <a:t>, select </a:t>
            </a:r>
            <a:r>
              <a:rPr lang="en-US" sz="2300" b="1" dirty="0"/>
              <a:t>Dark Red</a:t>
            </a:r>
            <a:r>
              <a:rPr lang="en-US" sz="2300" dirty="0"/>
              <a:t>.</a:t>
            </a:r>
          </a:p>
          <a:p>
            <a:pPr marL="457200" indent="-457200">
              <a:buFont typeface="+mj-lt"/>
              <a:buAutoNum type="arabicPeriod" startAt="5"/>
            </a:pPr>
            <a:r>
              <a:rPr lang="en-US" sz="2300" dirty="0" smtClean="0"/>
              <a:t>Click </a:t>
            </a:r>
            <a:r>
              <a:rPr lang="en-US" sz="2300" dirty="0"/>
              <a:t>the </a:t>
            </a:r>
            <a:r>
              <a:rPr lang="en-US" sz="2300" b="1" dirty="0"/>
              <a:t>Save</a:t>
            </a:r>
            <a:r>
              <a:rPr lang="en-US" sz="2300" dirty="0"/>
              <a:t> button on the Quick Access Toolbar and close the </a:t>
            </a:r>
            <a:r>
              <a:rPr lang="en-US" sz="2300" i="1" dirty="0"/>
              <a:t>Introduction</a:t>
            </a:r>
            <a:r>
              <a:rPr lang="en-US" sz="2300" dirty="0"/>
              <a:t> subdocument file.</a:t>
            </a:r>
          </a:p>
          <a:p>
            <a:pPr marL="457200" indent="-457200">
              <a:buFont typeface="+mj-lt"/>
              <a:buAutoNum type="arabicPeriod" startAt="5"/>
            </a:pPr>
            <a:r>
              <a:rPr lang="en-US" sz="2300" dirty="0" smtClean="0"/>
              <a:t>Click </a:t>
            </a:r>
            <a:r>
              <a:rPr lang="en-US" sz="2300" dirty="0"/>
              <a:t>the </a:t>
            </a:r>
            <a:r>
              <a:rPr lang="en-US" sz="2300" i="1" dirty="0"/>
              <a:t>Outlining</a:t>
            </a:r>
            <a:r>
              <a:rPr lang="en-US" sz="2300" dirty="0"/>
              <a:t> tab to make it available with its commands.</a:t>
            </a:r>
          </a:p>
          <a:p>
            <a:pPr marL="457200" indent="-457200">
              <a:buFont typeface="+mj-lt"/>
              <a:buAutoNum type="arabicPeriod" startAt="5"/>
            </a:pPr>
            <a:r>
              <a:rPr lang="en-US" sz="2300" dirty="0" smtClean="0"/>
              <a:t>In </a:t>
            </a:r>
            <a:r>
              <a:rPr lang="en-US" sz="2300" dirty="0"/>
              <a:t>the </a:t>
            </a:r>
            <a:r>
              <a:rPr lang="en-US" sz="2300" i="1" dirty="0"/>
              <a:t>Master Document</a:t>
            </a:r>
            <a:r>
              <a:rPr lang="en-US" sz="2300" dirty="0"/>
              <a:t> group, click the </a:t>
            </a:r>
            <a:r>
              <a:rPr lang="en-US" sz="2300" b="1" dirty="0"/>
              <a:t>Expand Subdocument</a:t>
            </a:r>
            <a:r>
              <a:rPr lang="en-US" sz="2300" dirty="0"/>
              <a:t> button. Notice the bolded Dark Red text under the </a:t>
            </a:r>
            <a:r>
              <a:rPr lang="en-US" sz="2300" i="1" dirty="0"/>
              <a:t>Introduction</a:t>
            </a:r>
            <a:r>
              <a:rPr lang="en-US" sz="2300" dirty="0"/>
              <a:t> heading. Changes made in the </a:t>
            </a:r>
            <a:r>
              <a:rPr lang="en-US" sz="2300" i="1" dirty="0"/>
              <a:t>Introduction</a:t>
            </a:r>
            <a:r>
              <a:rPr lang="en-US" sz="2300" dirty="0"/>
              <a:t> subdocument automatically updated the master document. Click the </a:t>
            </a:r>
            <a:r>
              <a:rPr lang="en-US" sz="2300" b="1" dirty="0"/>
              <a:t>Collapse Subdocuments</a:t>
            </a:r>
            <a:r>
              <a:rPr lang="en-US" sz="2300" dirty="0"/>
              <a:t> button to close</a:t>
            </a:r>
            <a:r>
              <a:rPr lang="en-US" sz="2300" dirty="0" smtClean="0"/>
              <a:t>.</a:t>
            </a:r>
            <a:endParaRPr lang="en-US" sz="2300" dirty="0"/>
          </a:p>
        </p:txBody>
      </p:sp>
    </p:spTree>
    <p:extLst>
      <p:ext uri="{BB962C8B-B14F-4D97-AF65-F5344CB8AC3E}">
        <p14:creationId xmlns:p14="http://schemas.microsoft.com/office/powerpoint/2010/main" val="3613033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Edit an Individual Subdocument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000" dirty="0" smtClean="0"/>
              <a:t>Click </a:t>
            </a:r>
            <a:r>
              <a:rPr lang="en-US" sz="2000" dirty="0"/>
              <a:t>the </a:t>
            </a:r>
            <a:r>
              <a:rPr lang="en-US" sz="2000" b="1" dirty="0"/>
              <a:t>Save</a:t>
            </a:r>
            <a:r>
              <a:rPr lang="en-US" sz="2000" dirty="0"/>
              <a:t> button on the Quick Access Toolbar and close the </a:t>
            </a:r>
            <a:r>
              <a:rPr lang="en-US" sz="2000" b="1" i="1" dirty="0" err="1"/>
              <a:t>master_proposal</a:t>
            </a:r>
            <a:r>
              <a:rPr lang="en-US" sz="2000" dirty="0"/>
              <a:t> document.</a:t>
            </a:r>
          </a:p>
          <a:p>
            <a:pPr marL="457200" indent="-457200">
              <a:buFont typeface="+mj-lt"/>
              <a:buAutoNum type="arabicPeriod" startAt="9"/>
            </a:pPr>
            <a:r>
              <a:rPr lang="en-US" sz="2000" b="1" dirty="0"/>
              <a:t> </a:t>
            </a:r>
            <a:r>
              <a:rPr lang="en-US" sz="2000" dirty="0" smtClean="0"/>
              <a:t>Click </a:t>
            </a:r>
            <a:r>
              <a:rPr lang="en-US" sz="2000" dirty="0"/>
              <a:t>the </a:t>
            </a:r>
            <a:r>
              <a:rPr lang="en-US" sz="2000" b="1" dirty="0"/>
              <a:t>File</a:t>
            </a:r>
            <a:r>
              <a:rPr lang="en-US" sz="2000" dirty="0"/>
              <a:t> tab then </a:t>
            </a:r>
            <a:r>
              <a:rPr lang="en-US" sz="2000" b="1" dirty="0"/>
              <a:t>Open</a:t>
            </a:r>
            <a:r>
              <a:rPr lang="en-US" sz="2000" dirty="0"/>
              <a:t>. The </a:t>
            </a:r>
            <a:r>
              <a:rPr lang="en-US" sz="2000" i="1" dirty="0"/>
              <a:t>Open</a:t>
            </a:r>
            <a:r>
              <a:rPr lang="en-US" sz="2000" dirty="0"/>
              <a:t> dialog box opens and the MASTER_DOCUMENT folder is opened on the address bar. Select the </a:t>
            </a:r>
            <a:r>
              <a:rPr lang="en-US" sz="2000" b="1" i="1" dirty="0"/>
              <a:t>Prohibited Uses of Services and Products</a:t>
            </a:r>
            <a:r>
              <a:rPr lang="en-US" sz="2000" dirty="0"/>
              <a:t> subdocument and click </a:t>
            </a:r>
            <a:r>
              <a:rPr lang="en-US" sz="2000" b="1" dirty="0"/>
              <a:t>Open</a:t>
            </a:r>
            <a:r>
              <a:rPr lang="en-US" sz="2000" dirty="0"/>
              <a:t> or double-click. Editing a subdocument in its own window makes it more manageable to format the document.</a:t>
            </a:r>
          </a:p>
          <a:p>
            <a:pPr marL="457200" indent="-457200">
              <a:buFont typeface="+mj-lt"/>
              <a:buAutoNum type="arabicPeriod" startAt="9"/>
            </a:pPr>
            <a:r>
              <a:rPr lang="en-US" sz="2000" b="1" dirty="0" smtClean="0"/>
              <a:t> </a:t>
            </a:r>
            <a:r>
              <a:rPr lang="en-US" sz="2000" dirty="0" smtClean="0"/>
              <a:t>Triple</a:t>
            </a:r>
            <a:r>
              <a:rPr lang="en-US" sz="2000" dirty="0"/>
              <a:t>-click to select the second paragraph, and then click the </a:t>
            </a:r>
            <a:r>
              <a:rPr lang="en-US" sz="2000" b="1" dirty="0"/>
              <a:t>Page Layout</a:t>
            </a:r>
            <a:r>
              <a:rPr lang="en-US" sz="2000" dirty="0"/>
              <a:t> tab in the </a:t>
            </a:r>
            <a:r>
              <a:rPr lang="en-US" sz="2000" i="1" dirty="0"/>
              <a:t>Page Background</a:t>
            </a:r>
            <a:r>
              <a:rPr lang="en-US" sz="2000" dirty="0"/>
              <a:t> group, click the </a:t>
            </a:r>
            <a:r>
              <a:rPr lang="en-US" sz="2000" b="1" dirty="0"/>
              <a:t>Page</a:t>
            </a:r>
            <a:r>
              <a:rPr lang="en-US" sz="2000" dirty="0"/>
              <a:t> </a:t>
            </a:r>
            <a:r>
              <a:rPr lang="en-US" sz="2000" b="1" dirty="0"/>
              <a:t>Borders</a:t>
            </a:r>
            <a:r>
              <a:rPr lang="en-US" sz="2000" dirty="0"/>
              <a:t> button. Click the </a:t>
            </a:r>
            <a:r>
              <a:rPr lang="en-US" sz="2000" b="1" dirty="0"/>
              <a:t>Borders</a:t>
            </a:r>
            <a:r>
              <a:rPr lang="en-US" sz="2000" dirty="0"/>
              <a:t> tab, under the </a:t>
            </a:r>
            <a:r>
              <a:rPr lang="en-US" sz="2000" i="1" dirty="0"/>
              <a:t>Setting</a:t>
            </a:r>
            <a:r>
              <a:rPr lang="en-US" sz="2000" dirty="0"/>
              <a:t> section, select </a:t>
            </a:r>
            <a:r>
              <a:rPr lang="en-US" sz="2000" b="1" dirty="0"/>
              <a:t>Shadow</a:t>
            </a:r>
            <a:r>
              <a:rPr lang="en-US" sz="2000" dirty="0"/>
              <a:t>. Click the </a:t>
            </a:r>
            <a:r>
              <a:rPr lang="en-US" sz="2000" b="1" dirty="0"/>
              <a:t>drop-down arrow</a:t>
            </a:r>
            <a:r>
              <a:rPr lang="en-US" sz="2000" dirty="0"/>
              <a:t> in the </a:t>
            </a:r>
            <a:r>
              <a:rPr lang="en-US" sz="2000" i="1" dirty="0"/>
              <a:t>Width</a:t>
            </a:r>
            <a:r>
              <a:rPr lang="en-US" sz="2000" dirty="0"/>
              <a:t> section and select </a:t>
            </a:r>
            <a:r>
              <a:rPr lang="en-US" sz="2000" b="1" dirty="0"/>
              <a:t>2¼;</a:t>
            </a:r>
            <a:r>
              <a:rPr lang="en-US" sz="2000" dirty="0"/>
              <a:t> then under the </a:t>
            </a:r>
            <a:r>
              <a:rPr lang="en-US" sz="2000" i="1" dirty="0"/>
              <a:t>Color</a:t>
            </a:r>
            <a:r>
              <a:rPr lang="en-US" sz="2000" dirty="0"/>
              <a:t> section, click the </a:t>
            </a:r>
            <a:r>
              <a:rPr lang="en-US" sz="2000" b="1" dirty="0"/>
              <a:t>drop-down arrow</a:t>
            </a:r>
            <a:r>
              <a:rPr lang="en-US" sz="2000" dirty="0"/>
              <a:t> and select </a:t>
            </a:r>
            <a:r>
              <a:rPr lang="en-US" sz="2000" b="1" dirty="0"/>
              <a:t>Red, Accent 2</a:t>
            </a:r>
            <a:r>
              <a:rPr lang="en-US" sz="2000" dirty="0"/>
              <a:t> color (first row sixth option) under the </a:t>
            </a:r>
            <a:r>
              <a:rPr lang="en-US" sz="2000" i="1" dirty="0"/>
              <a:t>Theme colors</a:t>
            </a:r>
            <a:r>
              <a:rPr lang="en-US" sz="2000" dirty="0"/>
              <a:t>. A colored border with a 2¼ width will be applied to the paragraph</a:t>
            </a:r>
            <a:r>
              <a:rPr lang="en-US" sz="2000" dirty="0" smtClean="0"/>
              <a:t>.</a:t>
            </a:r>
            <a:endParaRPr lang="en-US" sz="2000" dirty="0"/>
          </a:p>
        </p:txBody>
      </p:sp>
    </p:spTree>
    <p:extLst>
      <p:ext uri="{BB962C8B-B14F-4D97-AF65-F5344CB8AC3E}">
        <p14:creationId xmlns:p14="http://schemas.microsoft.com/office/powerpoint/2010/main" val="3506956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Edit an Individual Subdocument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2"/>
            </a:pPr>
            <a:r>
              <a:rPr lang="en-US" sz="2300" b="1" dirty="0" smtClean="0"/>
              <a:t> </a:t>
            </a:r>
            <a:r>
              <a:rPr lang="en-US" sz="2300" dirty="0" smtClean="0"/>
              <a:t>Click </a:t>
            </a:r>
            <a:r>
              <a:rPr lang="en-US" sz="2300" dirty="0"/>
              <a:t>the </a:t>
            </a:r>
            <a:r>
              <a:rPr lang="en-US" sz="2300" b="1" dirty="0"/>
              <a:t>Shading</a:t>
            </a:r>
            <a:r>
              <a:rPr lang="en-US" sz="2300" dirty="0"/>
              <a:t> tab then under the </a:t>
            </a:r>
            <a:r>
              <a:rPr lang="en-US" sz="2300" i="1" dirty="0"/>
              <a:t>Fill</a:t>
            </a:r>
            <a:r>
              <a:rPr lang="en-US" sz="2300" dirty="0"/>
              <a:t> section, click the </a:t>
            </a:r>
            <a:r>
              <a:rPr lang="en-US" sz="2300" b="1" dirty="0"/>
              <a:t>drop-down</a:t>
            </a:r>
            <a:r>
              <a:rPr lang="en-US" sz="2300" dirty="0"/>
              <a:t> </a:t>
            </a:r>
            <a:r>
              <a:rPr lang="en-US" sz="2300" b="1" dirty="0"/>
              <a:t>arrow</a:t>
            </a:r>
            <a:r>
              <a:rPr lang="en-US" sz="2300" dirty="0"/>
              <a:t> and select the </a:t>
            </a:r>
            <a:r>
              <a:rPr lang="en-US" sz="2300" b="1" dirty="0"/>
              <a:t>Red, Accent 2, Lighter</a:t>
            </a:r>
            <a:r>
              <a:rPr lang="en-US" sz="2300" dirty="0"/>
              <a:t> </a:t>
            </a:r>
            <a:r>
              <a:rPr lang="en-US" sz="2300" b="1" dirty="0"/>
              <a:t>80</a:t>
            </a:r>
            <a:r>
              <a:rPr lang="en-US" sz="2300" dirty="0"/>
              <a:t> </a:t>
            </a:r>
            <a:r>
              <a:rPr lang="en-US" sz="2300" b="1" dirty="0"/>
              <a:t>%</a:t>
            </a:r>
            <a:r>
              <a:rPr lang="en-US" sz="2300" dirty="0"/>
              <a:t> color (second row sixth option) in the </a:t>
            </a:r>
            <a:r>
              <a:rPr lang="en-US" sz="2300" i="1" dirty="0"/>
              <a:t>Theme colors</a:t>
            </a:r>
            <a:r>
              <a:rPr lang="en-US" sz="2300" dirty="0"/>
              <a:t>. A shading will be applied to the paragraph within the border. Click </a:t>
            </a:r>
            <a:r>
              <a:rPr lang="en-US" sz="2300" b="1" dirty="0"/>
              <a:t>OK</a:t>
            </a:r>
            <a:r>
              <a:rPr lang="en-US" sz="2300" dirty="0"/>
              <a:t>.</a:t>
            </a:r>
          </a:p>
          <a:p>
            <a:pPr marL="457200" indent="-457200">
              <a:buFont typeface="+mj-lt"/>
              <a:buAutoNum type="arabicPeriod" startAt="12"/>
            </a:pPr>
            <a:r>
              <a:rPr lang="en-US" sz="2300" b="1" dirty="0" smtClean="0"/>
              <a:t> </a:t>
            </a:r>
            <a:r>
              <a:rPr lang="en-US" sz="2300" dirty="0" smtClean="0"/>
              <a:t>Under </a:t>
            </a:r>
            <a:r>
              <a:rPr lang="en-US" sz="2300" dirty="0"/>
              <a:t>the following headings, </a:t>
            </a:r>
            <a:r>
              <a:rPr lang="en-US" sz="2300" i="1" dirty="0"/>
              <a:t>General</a:t>
            </a:r>
            <a:r>
              <a:rPr lang="en-US" sz="2300" dirty="0"/>
              <a:t>, </a:t>
            </a:r>
            <a:r>
              <a:rPr lang="en-US" sz="2300" i="1" dirty="0"/>
              <a:t>System</a:t>
            </a:r>
            <a:r>
              <a:rPr lang="en-US" sz="2300" dirty="0"/>
              <a:t> and </a:t>
            </a:r>
            <a:r>
              <a:rPr lang="en-US" sz="2300" i="1" dirty="0"/>
              <a:t>Network and</a:t>
            </a:r>
            <a:r>
              <a:rPr lang="en-US" sz="2300" dirty="0"/>
              <a:t> </a:t>
            </a:r>
            <a:r>
              <a:rPr lang="en-US" sz="2300" i="1" dirty="0"/>
              <a:t>Billings</a:t>
            </a:r>
            <a:r>
              <a:rPr lang="en-US" sz="2300" dirty="0"/>
              <a:t>, select the contents with the bullets and on the </a:t>
            </a:r>
            <a:r>
              <a:rPr lang="en-US" sz="2300" i="1" dirty="0"/>
              <a:t>Home</a:t>
            </a:r>
            <a:r>
              <a:rPr lang="en-US" sz="2300" dirty="0"/>
              <a:t> tab, </a:t>
            </a:r>
            <a:r>
              <a:rPr lang="en-US" sz="2300" i="1" dirty="0"/>
              <a:t>Paragraph</a:t>
            </a:r>
            <a:r>
              <a:rPr lang="en-US" sz="2300" dirty="0"/>
              <a:t> group, click the </a:t>
            </a:r>
            <a:r>
              <a:rPr lang="en-US" sz="2300" b="1" dirty="0"/>
              <a:t>drop-down arrow</a:t>
            </a:r>
            <a:r>
              <a:rPr lang="en-US" sz="2300" dirty="0"/>
              <a:t> on the </a:t>
            </a:r>
            <a:r>
              <a:rPr lang="en-US" sz="2300" b="1" dirty="0"/>
              <a:t>Bullets</a:t>
            </a:r>
            <a:r>
              <a:rPr lang="en-US" sz="2300" dirty="0"/>
              <a:t> button and select the </a:t>
            </a:r>
            <a:r>
              <a:rPr lang="en-US" sz="2300" b="1" dirty="0"/>
              <a:t>solid diamond</a:t>
            </a:r>
            <a:r>
              <a:rPr lang="en-US" sz="2300" dirty="0"/>
              <a:t>. The bullets have been replaced with the new bullets on the selected text.</a:t>
            </a:r>
          </a:p>
          <a:p>
            <a:pPr marL="457200" indent="-457200">
              <a:buFont typeface="+mj-lt"/>
              <a:buAutoNum type="arabicPeriod" startAt="12"/>
            </a:pPr>
            <a:r>
              <a:rPr lang="en-US" sz="2300" b="1" dirty="0" smtClean="0"/>
              <a:t> </a:t>
            </a:r>
            <a:r>
              <a:rPr lang="en-US" sz="2300" dirty="0" smtClean="0"/>
              <a:t>Scroll </a:t>
            </a:r>
            <a:r>
              <a:rPr lang="en-US" sz="2300" dirty="0"/>
              <a:t>down to the end of the document last paragraph and select the </a:t>
            </a:r>
            <a:r>
              <a:rPr lang="en-US" sz="2300" b="1" dirty="0"/>
              <a:t>Next Page Section break</a:t>
            </a:r>
            <a:r>
              <a:rPr lang="en-US" sz="2300" dirty="0"/>
              <a:t> and press the </a:t>
            </a:r>
            <a:r>
              <a:rPr lang="en-US" sz="2300" b="1" dirty="0"/>
              <a:t>Delete</a:t>
            </a:r>
            <a:r>
              <a:rPr lang="en-US" sz="2300" dirty="0"/>
              <a:t> key to remove the blank page at the end of the document</a:t>
            </a:r>
            <a:r>
              <a:rPr lang="en-US" sz="2300" dirty="0" smtClean="0"/>
              <a:t>.</a:t>
            </a:r>
            <a:endParaRPr lang="en-US" sz="2300" dirty="0"/>
          </a:p>
        </p:txBody>
      </p:sp>
    </p:spTree>
    <p:extLst>
      <p:ext uri="{BB962C8B-B14F-4D97-AF65-F5344CB8AC3E}">
        <p14:creationId xmlns:p14="http://schemas.microsoft.com/office/powerpoint/2010/main" val="2620635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Edit an Individual Subdocument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5"/>
            </a:pPr>
            <a:r>
              <a:rPr lang="en-US" sz="2400" b="1" dirty="0" smtClean="0"/>
              <a:t> </a:t>
            </a:r>
            <a:r>
              <a:rPr lang="en-US" sz="2350" dirty="0" smtClean="0"/>
              <a:t>Click </a:t>
            </a:r>
            <a:r>
              <a:rPr lang="en-US" sz="2350" dirty="0"/>
              <a:t>the </a:t>
            </a:r>
            <a:r>
              <a:rPr lang="en-US" sz="2350" b="1" dirty="0"/>
              <a:t>Save</a:t>
            </a:r>
            <a:r>
              <a:rPr lang="en-US" sz="2350" dirty="0"/>
              <a:t> button on the Quick Access Toolbar to save the </a:t>
            </a:r>
            <a:r>
              <a:rPr lang="en-US" sz="2350" i="1" dirty="0"/>
              <a:t>Prohibited Uses of Services and Products</a:t>
            </a:r>
            <a:r>
              <a:rPr lang="en-US" sz="2350" dirty="0"/>
              <a:t> subdocument. </a:t>
            </a:r>
            <a:r>
              <a:rPr lang="en-US" sz="2350" b="1" dirty="0"/>
              <a:t>CLOSE</a:t>
            </a:r>
            <a:r>
              <a:rPr lang="en-US" sz="2350" dirty="0"/>
              <a:t> the subdocument. The master document is automatically updated after you save the subdocument.</a:t>
            </a:r>
          </a:p>
          <a:p>
            <a:pPr marL="457200" indent="-457200">
              <a:buFont typeface="+mj-lt"/>
              <a:buAutoNum type="arabicPeriod" startAt="15"/>
            </a:pPr>
            <a:r>
              <a:rPr lang="en-US" sz="2350" b="1" dirty="0" smtClean="0"/>
              <a:t> </a:t>
            </a:r>
            <a:r>
              <a:rPr lang="en-US" sz="2350" dirty="0" smtClean="0"/>
              <a:t>Click </a:t>
            </a:r>
            <a:r>
              <a:rPr lang="en-US" sz="2350" dirty="0"/>
              <a:t>the </a:t>
            </a:r>
            <a:r>
              <a:rPr lang="en-US" sz="2350" b="1" dirty="0"/>
              <a:t>File</a:t>
            </a:r>
            <a:r>
              <a:rPr lang="en-US" sz="2350" dirty="0"/>
              <a:t> tab then </a:t>
            </a:r>
            <a:r>
              <a:rPr lang="en-US" sz="2350" b="1" dirty="0"/>
              <a:t>Open</a:t>
            </a:r>
            <a:r>
              <a:rPr lang="en-US" sz="2350" dirty="0"/>
              <a:t>. The MASTER_DOCUMENT folder is opened, select the </a:t>
            </a:r>
            <a:r>
              <a:rPr lang="en-US" sz="2350" b="1" i="1" dirty="0" err="1"/>
              <a:t>master_proposal</a:t>
            </a:r>
            <a:r>
              <a:rPr lang="en-US" sz="2350" dirty="0"/>
              <a:t> and click </a:t>
            </a:r>
            <a:r>
              <a:rPr lang="en-US" sz="2350" b="1" dirty="0"/>
              <a:t>Open</a:t>
            </a:r>
            <a:r>
              <a:rPr lang="en-US" sz="2350" dirty="0"/>
              <a:t> or double-click to open the document.</a:t>
            </a:r>
          </a:p>
          <a:p>
            <a:pPr marL="457200" indent="-457200">
              <a:buFont typeface="+mj-lt"/>
              <a:buAutoNum type="arabicPeriod" startAt="15"/>
            </a:pPr>
            <a:r>
              <a:rPr lang="en-US" sz="2350" b="1" dirty="0" smtClean="0"/>
              <a:t> </a:t>
            </a:r>
            <a:r>
              <a:rPr lang="en-US" sz="2350" dirty="0" smtClean="0"/>
              <a:t>Click </a:t>
            </a:r>
            <a:r>
              <a:rPr lang="en-US" sz="2350" dirty="0"/>
              <a:t>the </a:t>
            </a:r>
            <a:r>
              <a:rPr lang="en-US" sz="2350" b="1" dirty="0"/>
              <a:t>Expand</a:t>
            </a:r>
            <a:r>
              <a:rPr lang="en-US" sz="2350" dirty="0"/>
              <a:t> </a:t>
            </a:r>
            <a:r>
              <a:rPr lang="en-US" sz="2350" b="1" dirty="0"/>
              <a:t>Subdocument</a:t>
            </a:r>
            <a:r>
              <a:rPr lang="en-US" sz="2350" dirty="0"/>
              <a:t> button on the </a:t>
            </a:r>
            <a:r>
              <a:rPr lang="en-US" sz="2350" i="1" dirty="0"/>
              <a:t>Master Document</a:t>
            </a:r>
            <a:r>
              <a:rPr lang="en-US" sz="2350" dirty="0"/>
              <a:t> group to expand the contents within the headings.</a:t>
            </a:r>
          </a:p>
          <a:p>
            <a:pPr marL="457200" indent="-457200">
              <a:buFont typeface="+mj-lt"/>
              <a:buAutoNum type="arabicPeriod" startAt="15"/>
            </a:pPr>
            <a:r>
              <a:rPr lang="en-US" sz="2350" b="1" dirty="0" smtClean="0"/>
              <a:t> </a:t>
            </a:r>
            <a:r>
              <a:rPr lang="en-US" sz="2350" dirty="0" smtClean="0"/>
              <a:t>Scroll </a:t>
            </a:r>
            <a:r>
              <a:rPr lang="en-US" sz="2350" dirty="0"/>
              <a:t>down and notice the bullets under the headings, </a:t>
            </a:r>
            <a:r>
              <a:rPr lang="en-US" sz="2350" i="1" dirty="0"/>
              <a:t>General, System</a:t>
            </a:r>
            <a:r>
              <a:rPr lang="en-US" sz="2350" dirty="0"/>
              <a:t> and </a:t>
            </a:r>
            <a:r>
              <a:rPr lang="en-US" sz="2350" i="1" dirty="0"/>
              <a:t>Network and</a:t>
            </a:r>
            <a:r>
              <a:rPr lang="en-US" sz="2350" dirty="0"/>
              <a:t> </a:t>
            </a:r>
            <a:r>
              <a:rPr lang="en-US" sz="2350" i="1" dirty="0"/>
              <a:t>Billings.</a:t>
            </a:r>
            <a:endParaRPr lang="en-US" sz="2350" dirty="0"/>
          </a:p>
          <a:p>
            <a:endParaRPr lang="en-US" sz="2400" dirty="0"/>
          </a:p>
          <a:p>
            <a:endParaRPr lang="en-US" sz="2400" dirty="0"/>
          </a:p>
        </p:txBody>
      </p:sp>
    </p:spTree>
    <p:extLst>
      <p:ext uri="{BB962C8B-B14F-4D97-AF65-F5344CB8AC3E}">
        <p14:creationId xmlns:p14="http://schemas.microsoft.com/office/powerpoint/2010/main" val="412294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a:t>Step-by-Step: Edit an Individual Subdocument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9"/>
            </a:pPr>
            <a:r>
              <a:rPr lang="en-US" sz="2400" b="1" dirty="0" smtClean="0"/>
              <a:t> </a:t>
            </a:r>
            <a:r>
              <a:rPr lang="en-US" sz="2100" dirty="0" smtClean="0"/>
              <a:t>On </a:t>
            </a:r>
            <a:r>
              <a:rPr lang="en-US" sz="2100" dirty="0"/>
              <a:t>the </a:t>
            </a:r>
            <a:r>
              <a:rPr lang="en-US" sz="2100" i="1" dirty="0"/>
              <a:t>Close</a:t>
            </a:r>
            <a:r>
              <a:rPr lang="en-US" sz="2100" dirty="0"/>
              <a:t> group, </a:t>
            </a:r>
            <a:r>
              <a:rPr lang="en-US" sz="2100" dirty="0" smtClean="0"/>
              <a:t>click </a:t>
            </a:r>
            <a:br>
              <a:rPr lang="en-US" sz="2100" dirty="0" smtClean="0"/>
            </a:br>
            <a:r>
              <a:rPr lang="en-US" sz="2100" dirty="0" smtClean="0"/>
              <a:t>the </a:t>
            </a:r>
            <a:r>
              <a:rPr lang="en-US" sz="2100" b="1" dirty="0"/>
              <a:t>Close Outline </a:t>
            </a:r>
            <a:r>
              <a:rPr lang="en-US" sz="2100" b="1" dirty="0" smtClean="0"/>
              <a:t>View</a:t>
            </a:r>
            <a:r>
              <a:rPr lang="en-US" sz="2100" dirty="0" smtClean="0"/>
              <a:t> </a:t>
            </a:r>
            <a:br>
              <a:rPr lang="en-US" sz="2100" dirty="0" smtClean="0"/>
            </a:br>
            <a:r>
              <a:rPr lang="en-US" sz="2100" dirty="0" smtClean="0"/>
              <a:t>button</a:t>
            </a:r>
            <a:r>
              <a:rPr lang="en-US" sz="2100" dirty="0"/>
              <a:t>. The </a:t>
            </a:r>
            <a:r>
              <a:rPr lang="en-US" sz="2100" dirty="0" smtClean="0"/>
              <a:t>document </a:t>
            </a:r>
            <a:r>
              <a:rPr lang="en-US" sz="2100" dirty="0"/>
              <a:t>is </a:t>
            </a:r>
            <a:r>
              <a:rPr lang="en-US" sz="2100" dirty="0" smtClean="0"/>
              <a:t/>
            </a:r>
            <a:br>
              <a:rPr lang="en-US" sz="2100" dirty="0" smtClean="0"/>
            </a:br>
            <a:r>
              <a:rPr lang="en-US" sz="2100" dirty="0" smtClean="0"/>
              <a:t>now </a:t>
            </a:r>
            <a:r>
              <a:rPr lang="en-US" sz="2100" dirty="0"/>
              <a:t>in </a:t>
            </a:r>
            <a:r>
              <a:rPr lang="en-US" sz="2100" b="1" dirty="0" smtClean="0"/>
              <a:t>Print </a:t>
            </a:r>
            <a:r>
              <a:rPr lang="en-US" sz="2100" b="1" dirty="0"/>
              <a:t>Layout</a:t>
            </a:r>
            <a:r>
              <a:rPr lang="en-US" sz="2100" dirty="0"/>
              <a:t> view, </a:t>
            </a:r>
            <a:r>
              <a:rPr lang="en-US" sz="2100" dirty="0" smtClean="0"/>
              <a:t/>
            </a:r>
            <a:br>
              <a:rPr lang="en-US" sz="2100" dirty="0" smtClean="0"/>
            </a:br>
            <a:r>
              <a:rPr lang="en-US" sz="2100" dirty="0" smtClean="0"/>
              <a:t>scroll </a:t>
            </a:r>
            <a:r>
              <a:rPr lang="en-US" sz="2100" dirty="0"/>
              <a:t>down and notice </a:t>
            </a:r>
            <a:r>
              <a:rPr lang="en-US" sz="2100" dirty="0" smtClean="0"/>
              <a:t/>
            </a:r>
            <a:br>
              <a:rPr lang="en-US" sz="2100" dirty="0" smtClean="0"/>
            </a:br>
            <a:r>
              <a:rPr lang="en-US" sz="2100" dirty="0" smtClean="0"/>
              <a:t>the </a:t>
            </a:r>
            <a:r>
              <a:rPr lang="en-US" sz="2100" dirty="0"/>
              <a:t>border and shading </a:t>
            </a:r>
            <a:r>
              <a:rPr lang="en-US" sz="2100" dirty="0" smtClean="0"/>
              <a:t/>
            </a:r>
            <a:br>
              <a:rPr lang="en-US" sz="2100" dirty="0" smtClean="0"/>
            </a:br>
            <a:r>
              <a:rPr lang="en-US" sz="2100" dirty="0" smtClean="0"/>
              <a:t>in </a:t>
            </a:r>
            <a:r>
              <a:rPr lang="en-US" sz="2100" dirty="0"/>
              <a:t>the second paragraph </a:t>
            </a:r>
            <a:r>
              <a:rPr lang="en-US" sz="2100" dirty="0" smtClean="0"/>
              <a:t/>
            </a:r>
            <a:br>
              <a:rPr lang="en-US" sz="2100" dirty="0" smtClean="0"/>
            </a:br>
            <a:r>
              <a:rPr lang="en-US" sz="2100" dirty="0" smtClean="0"/>
              <a:t>under </a:t>
            </a:r>
            <a:r>
              <a:rPr lang="en-US" sz="2100" dirty="0"/>
              <a:t>the </a:t>
            </a:r>
            <a:r>
              <a:rPr lang="en-US" sz="2100" i="1" dirty="0"/>
              <a:t>Prohibited Uses </a:t>
            </a:r>
            <a:r>
              <a:rPr lang="en-US" sz="2100" i="1" dirty="0" smtClean="0"/>
              <a:t/>
            </a:r>
            <a:br>
              <a:rPr lang="en-US" sz="2100" i="1" dirty="0" smtClean="0"/>
            </a:br>
            <a:r>
              <a:rPr lang="en-US" sz="2100" i="1" dirty="0" smtClean="0"/>
              <a:t>of </a:t>
            </a:r>
            <a:r>
              <a:rPr lang="en-US" sz="2100" i="1" dirty="0"/>
              <a:t>Services and Products</a:t>
            </a:r>
            <a:r>
              <a:rPr lang="en-US" sz="2100" dirty="0"/>
              <a:t>. (See </a:t>
            </a:r>
            <a:r>
              <a:rPr lang="en-US" sz="2100" dirty="0" smtClean="0"/>
              <a:t>above.</a:t>
            </a:r>
            <a:r>
              <a:rPr lang="en-US" sz="2100" dirty="0"/>
              <a:t>) </a:t>
            </a:r>
            <a:r>
              <a:rPr lang="en-US" sz="2100" dirty="0" smtClean="0"/>
              <a:t>You can </a:t>
            </a:r>
            <a:r>
              <a:rPr lang="en-US" sz="2100" dirty="0"/>
              <a:t>view the border and shading</a:t>
            </a:r>
            <a:r>
              <a:rPr lang="en-US" sz="2100" dirty="0" smtClean="0"/>
              <a:t> </a:t>
            </a:r>
            <a:r>
              <a:rPr lang="en-US" sz="2100" dirty="0"/>
              <a:t>in Print Layout.</a:t>
            </a:r>
          </a:p>
          <a:p>
            <a:pPr marL="457200" indent="-457200">
              <a:buFont typeface="+mj-lt"/>
              <a:buAutoNum type="arabicPeriod" startAt="19"/>
            </a:pPr>
            <a:r>
              <a:rPr lang="en-US" sz="2100" dirty="0" smtClean="0"/>
              <a:t>On </a:t>
            </a:r>
            <a:r>
              <a:rPr lang="en-US" sz="2100" dirty="0"/>
              <a:t>the </a:t>
            </a:r>
            <a:r>
              <a:rPr lang="en-US" sz="2100" i="1" dirty="0"/>
              <a:t>Document Views</a:t>
            </a:r>
            <a:r>
              <a:rPr lang="en-US" sz="2100" dirty="0"/>
              <a:t> group, in the </a:t>
            </a:r>
            <a:r>
              <a:rPr lang="en-US" sz="2100" i="1" dirty="0"/>
              <a:t>View</a:t>
            </a:r>
            <a:r>
              <a:rPr lang="en-US" sz="2100" dirty="0"/>
              <a:t> tab, click the </a:t>
            </a:r>
            <a:r>
              <a:rPr lang="en-US" sz="2100" b="1" dirty="0"/>
              <a:t>Outline</a:t>
            </a:r>
            <a:r>
              <a:rPr lang="en-US" sz="2100" dirty="0"/>
              <a:t> button. </a:t>
            </a:r>
            <a:r>
              <a:rPr lang="en-US" sz="2100" b="1" dirty="0"/>
              <a:t>CLOSE</a:t>
            </a:r>
            <a:r>
              <a:rPr lang="en-US" sz="2100" dirty="0"/>
              <a:t> the file. If prompted to save changes, click </a:t>
            </a:r>
            <a:r>
              <a:rPr lang="en-US" sz="2100" b="1" dirty="0"/>
              <a:t>Save</a:t>
            </a:r>
            <a:r>
              <a:rPr lang="en-US" sz="2100" dirty="0"/>
              <a:t> and the document will close.</a:t>
            </a:r>
          </a:p>
          <a:p>
            <a:r>
              <a:rPr lang="en-US" sz="2100" b="1" dirty="0"/>
              <a:t>LEAVE</a:t>
            </a:r>
            <a:r>
              <a:rPr lang="en-US" sz="2100" dirty="0"/>
              <a:t> the document open for the next exercise.</a:t>
            </a:r>
          </a:p>
          <a:p>
            <a:endParaRPr lang="en-US" sz="2400" dirty="0"/>
          </a:p>
          <a:p>
            <a:endParaRPr lang="en-US" sz="2400" dirty="0"/>
          </a:p>
          <a:p>
            <a:endParaRPr lang="en-US" sz="2400" dirty="0"/>
          </a:p>
          <a:p>
            <a:endParaRPr lang="en-US" sz="2400" dirty="0"/>
          </a:p>
        </p:txBody>
      </p:sp>
      <p:pic>
        <p:nvPicPr>
          <p:cNvPr id="2" name="Picture 1" descr="12.10.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2721" y="1556793"/>
            <a:ext cx="4246880" cy="2645547"/>
          </a:xfrm>
          <a:prstGeom prst="rect">
            <a:avLst/>
          </a:prstGeom>
        </p:spPr>
      </p:pic>
    </p:spTree>
    <p:extLst>
      <p:ext uri="{BB962C8B-B14F-4D97-AF65-F5344CB8AC3E}">
        <p14:creationId xmlns:p14="http://schemas.microsoft.com/office/powerpoint/2010/main" val="3597218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a:t>
            </a:r>
            <a:r>
              <a:rPr lang="en-US" b="1" dirty="0" smtClean="0"/>
              <a:t>Orientation</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work more efficiently by basing many of your new documents on templates that Word provides</a:t>
            </a:r>
            <a:r>
              <a:rPr lang="en-US" sz="2400" dirty="0" smtClean="0"/>
              <a:t>—many </a:t>
            </a:r>
            <a:r>
              <a:rPr lang="en-US" sz="2400" dirty="0"/>
              <a:t>choices </a:t>
            </a:r>
            <a:r>
              <a:rPr lang="en-US" sz="2400" dirty="0" smtClean="0"/>
              <a:t>are available </a:t>
            </a:r>
            <a:r>
              <a:rPr lang="en-US" sz="2400" dirty="0"/>
              <a:t>for working with </a:t>
            </a:r>
            <a:r>
              <a:rPr lang="en-US" sz="2400" dirty="0" smtClean="0"/>
              <a:t>templates</a:t>
            </a:r>
            <a:r>
              <a:rPr lang="en-US" sz="2400" dirty="0"/>
              <a:t>, as shown </a:t>
            </a:r>
            <a:r>
              <a:rPr lang="en-US" sz="2400" dirty="0" smtClean="0"/>
              <a:t>below.</a:t>
            </a:r>
            <a:endParaRPr lang="en-US" sz="2400" dirty="0"/>
          </a:p>
          <a:p>
            <a:r>
              <a:rPr lang="en-US" sz="2400" dirty="0" smtClean="0"/>
              <a:t> </a:t>
            </a:r>
            <a:endParaRPr lang="en-US" sz="2400" dirty="0"/>
          </a:p>
        </p:txBody>
      </p:sp>
      <p:pic>
        <p:nvPicPr>
          <p:cNvPr id="2" name="Picture 1" descr="12.1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2852937"/>
            <a:ext cx="5570056" cy="3654724"/>
          </a:xfrm>
          <a:prstGeom prst="rect">
            <a:avLst/>
          </a:prstGeom>
        </p:spPr>
      </p:pic>
    </p:spTree>
    <p:extLst>
      <p:ext uri="{BB962C8B-B14F-4D97-AF65-F5344CB8AC3E}">
        <p14:creationId xmlns:p14="http://schemas.microsoft.com/office/powerpoint/2010/main" val="26032954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Working with Templates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A </a:t>
            </a:r>
            <a:r>
              <a:rPr lang="en-US" sz="2400" b="1" i="1" dirty="0"/>
              <a:t>template</a:t>
            </a:r>
            <a:r>
              <a:rPr lang="en-US" sz="2400" dirty="0"/>
              <a:t> is a master document with predefined page layout, fonts, margins, and styles that is used to create new documents that will share the same basic formatting. </a:t>
            </a:r>
          </a:p>
          <a:p>
            <a:r>
              <a:rPr lang="en-US" sz="2400" dirty="0" smtClean="0"/>
              <a:t>Using </a:t>
            </a:r>
            <a:r>
              <a:rPr lang="en-US" sz="2400" dirty="0"/>
              <a:t>templates keeps you from having to recreate documents such as interoffice memorandums, monthly newsletters that you share with employees, recordings of minutes from meetings, and more. </a:t>
            </a:r>
            <a:endParaRPr lang="en-US" sz="2400" dirty="0" smtClean="0"/>
          </a:p>
          <a:p>
            <a:r>
              <a:rPr lang="en-US" sz="2400" dirty="0" smtClean="0"/>
              <a:t>In </a:t>
            </a:r>
            <a:r>
              <a:rPr lang="en-US" sz="2400" dirty="0"/>
              <a:t>Backstage, the New command allows you to work with templates that are already installed, search for a template online, open a blank template, or create your own template. </a:t>
            </a:r>
          </a:p>
          <a:p>
            <a:endParaRPr lang="en-US" sz="2400" dirty="0"/>
          </a:p>
        </p:txBody>
      </p:sp>
    </p:spTree>
    <p:extLst>
      <p:ext uri="{BB962C8B-B14F-4D97-AF65-F5344CB8AC3E}">
        <p14:creationId xmlns:p14="http://schemas.microsoft.com/office/powerpoint/2010/main" val="553304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Working With Templates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choose from many different categories of templates, such as letters, memos, resumes, ﬂyers, forms, and more. </a:t>
            </a:r>
            <a:endParaRPr lang="en-US" sz="2400" dirty="0" smtClean="0"/>
          </a:p>
          <a:p>
            <a:r>
              <a:rPr lang="en-US" sz="2400" dirty="0" smtClean="0"/>
              <a:t>Some </a:t>
            </a:r>
            <a:r>
              <a:rPr lang="en-US" sz="2400" dirty="0"/>
              <a:t>templates are preinstalled with Word and there are more options available online. </a:t>
            </a:r>
            <a:endParaRPr lang="en-US" sz="2400" dirty="0" smtClean="0"/>
          </a:p>
          <a:p>
            <a:r>
              <a:rPr lang="en-US" sz="2400" dirty="0" smtClean="0"/>
              <a:t>Templates </a:t>
            </a:r>
            <a:r>
              <a:rPr lang="en-US" sz="2400" dirty="0"/>
              <a:t>are reusable even if you saved the document with a different file name. </a:t>
            </a:r>
            <a:endParaRPr lang="en-US" sz="2400" dirty="0" smtClean="0"/>
          </a:p>
          <a:p>
            <a:r>
              <a:rPr lang="en-US" sz="2400" dirty="0" smtClean="0"/>
              <a:t>In </a:t>
            </a:r>
            <a:r>
              <a:rPr lang="en-US" sz="2400" dirty="0" smtClean="0"/>
              <a:t>the following exercise, </a:t>
            </a:r>
            <a:r>
              <a:rPr lang="en-US" sz="2400" dirty="0"/>
              <a:t>you will locate an installed template.</a:t>
            </a:r>
          </a:p>
          <a:p>
            <a:endParaRPr lang="en-US" sz="2400" dirty="0"/>
          </a:p>
        </p:txBody>
      </p:sp>
    </p:spTree>
    <p:extLst>
      <p:ext uri="{BB962C8B-B14F-4D97-AF65-F5344CB8AC3E}">
        <p14:creationId xmlns:p14="http://schemas.microsoft.com/office/powerpoint/2010/main" val="1028765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Locate a Template </a:t>
            </a:r>
            <a:r>
              <a:rPr lang="en-US" b="1" dirty="0" smtClean="0"/>
              <a:t/>
            </a:r>
            <a:br>
              <a:rPr lang="en-US" b="1" dirty="0" smtClean="0"/>
            </a:br>
            <a:r>
              <a:rPr lang="en-US" b="1" dirty="0" smtClean="0"/>
              <a:t>Installed </a:t>
            </a:r>
            <a:r>
              <a:rPr lang="en-US" b="1" dirty="0"/>
              <a:t>on Your Computer</a:t>
            </a:r>
          </a:p>
        </p:txBody>
      </p:sp>
      <p:sp>
        <p:nvSpPr>
          <p:cNvPr id="21506" name="Rectangle 3"/>
          <p:cNvSpPr>
            <a:spLocks noGrp="1" noChangeArrowheads="1"/>
          </p:cNvSpPr>
          <p:nvPr>
            <p:ph type="body" idx="1"/>
          </p:nvPr>
        </p:nvSpPr>
        <p:spPr>
          <a:xfrm>
            <a:off x="457200" y="1600200"/>
            <a:ext cx="8229600" cy="4876800"/>
          </a:xfrm>
        </p:spPr>
        <p:txBody>
          <a:bodyPr/>
          <a:lstStyle/>
          <a:p>
            <a:r>
              <a:rPr lang="en-US" sz="2250" dirty="0" smtClean="0"/>
              <a:t>If </a:t>
            </a:r>
            <a:r>
              <a:rPr lang="en-US" sz="2250" dirty="0"/>
              <a:t>necessary, before you begin these steps, launch Word.</a:t>
            </a:r>
          </a:p>
          <a:p>
            <a:pPr marL="457200" indent="-457200">
              <a:buFont typeface="+mj-lt"/>
              <a:buAutoNum type="arabicPeriod"/>
            </a:pPr>
            <a:r>
              <a:rPr lang="en-US" sz="2250" dirty="0" smtClean="0"/>
              <a:t>Click </a:t>
            </a:r>
            <a:r>
              <a:rPr lang="en-US" sz="2250" dirty="0"/>
              <a:t>the </a:t>
            </a:r>
            <a:r>
              <a:rPr lang="en-US" sz="2250" b="1" dirty="0"/>
              <a:t>File</a:t>
            </a:r>
            <a:r>
              <a:rPr lang="en-US" sz="2250" dirty="0"/>
              <a:t> tab, then select </a:t>
            </a:r>
            <a:r>
              <a:rPr lang="en-US" sz="2250" b="1" dirty="0"/>
              <a:t>New</a:t>
            </a:r>
            <a:r>
              <a:rPr lang="en-US" sz="2250" dirty="0"/>
              <a:t>.</a:t>
            </a:r>
          </a:p>
          <a:p>
            <a:pPr marL="457200" indent="-457200">
              <a:buFont typeface="+mj-lt"/>
              <a:buAutoNum type="arabicPeriod"/>
            </a:pPr>
            <a:r>
              <a:rPr lang="en-US" sz="2250" dirty="0" smtClean="0"/>
              <a:t>In </a:t>
            </a:r>
            <a:r>
              <a:rPr lang="en-US" sz="2250" dirty="0"/>
              <a:t>the </a:t>
            </a:r>
            <a:r>
              <a:rPr lang="en-US" sz="2250" i="1" dirty="0"/>
              <a:t>Available Templates</a:t>
            </a:r>
            <a:r>
              <a:rPr lang="en-US" sz="2250" dirty="0"/>
              <a:t> categories, click </a:t>
            </a:r>
            <a:r>
              <a:rPr lang="en-US" sz="2250" b="1" dirty="0"/>
              <a:t>Sample</a:t>
            </a:r>
            <a:r>
              <a:rPr lang="en-US" sz="2250" dirty="0"/>
              <a:t> </a:t>
            </a:r>
            <a:r>
              <a:rPr lang="en-US" sz="2250" b="1" dirty="0"/>
              <a:t>Templates</a:t>
            </a:r>
            <a:r>
              <a:rPr lang="en-US" sz="2250" dirty="0"/>
              <a:t>. Sample Templates are stored on your computer with many different options from which to select. </a:t>
            </a:r>
          </a:p>
          <a:p>
            <a:pPr marL="457200" indent="-457200">
              <a:buFont typeface="+mj-lt"/>
              <a:buAutoNum type="arabicPeriod"/>
            </a:pPr>
            <a:r>
              <a:rPr lang="en-US" sz="2250" dirty="0" smtClean="0"/>
              <a:t>Scroll </a:t>
            </a:r>
            <a:r>
              <a:rPr lang="en-US" sz="2250" dirty="0"/>
              <a:t>down and click </a:t>
            </a:r>
            <a:r>
              <a:rPr lang="en-US" sz="2250" b="1" dirty="0"/>
              <a:t>Origin</a:t>
            </a:r>
            <a:r>
              <a:rPr lang="en-US" sz="2250" dirty="0"/>
              <a:t> </a:t>
            </a:r>
            <a:r>
              <a:rPr lang="en-US" sz="2250" b="1" dirty="0"/>
              <a:t>Fax</a:t>
            </a:r>
            <a:r>
              <a:rPr lang="en-US" sz="2250" dirty="0"/>
              <a:t>. A preview of the template appears in the right pane, as shown </a:t>
            </a:r>
            <a:r>
              <a:rPr lang="en-US" sz="2250" dirty="0" smtClean="0"/>
              <a:t>on the next slide. Notice </a:t>
            </a:r>
            <a:r>
              <a:rPr lang="en-US" sz="2250" dirty="0"/>
              <a:t>that the default setting is </a:t>
            </a:r>
            <a:r>
              <a:rPr lang="en-US" sz="2250" b="1" dirty="0"/>
              <a:t>Document</a:t>
            </a:r>
            <a:r>
              <a:rPr lang="en-US" sz="2250" dirty="0"/>
              <a:t>. Templates created will open as a document based on the template selected and will affect only that document. If you change the radio button to </a:t>
            </a:r>
            <a:r>
              <a:rPr lang="en-US" sz="2250" b="1" dirty="0"/>
              <a:t>Templates</a:t>
            </a:r>
            <a:r>
              <a:rPr lang="en-US" sz="2250" dirty="0"/>
              <a:t>, it will allow you to create your own personal template based on an existing template or you can create your own and save it in the Templates folder for easy retrieval.</a:t>
            </a:r>
          </a:p>
          <a:p>
            <a:r>
              <a:rPr lang="en-US" sz="2400" dirty="0"/>
              <a:t> </a:t>
            </a:r>
          </a:p>
        </p:txBody>
      </p:sp>
    </p:spTree>
    <p:extLst>
      <p:ext uri="{BB962C8B-B14F-4D97-AF65-F5344CB8AC3E}">
        <p14:creationId xmlns:p14="http://schemas.microsoft.com/office/powerpoint/2010/main" val="3269516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a:t>
            </a:r>
            <a:r>
              <a:rPr lang="en-US" b="1" dirty="0" smtClean="0">
                <a:cs typeface="+mj-cs"/>
              </a:rPr>
              <a:t>by-</a:t>
            </a:r>
            <a:r>
              <a:rPr lang="en-US" b="1" dirty="0" smtClean="0"/>
              <a:t>Step</a:t>
            </a:r>
            <a:r>
              <a:rPr lang="en-US" b="1" dirty="0"/>
              <a:t>: Locate a Template </a:t>
            </a:r>
            <a:br>
              <a:rPr lang="en-US" b="1" dirty="0"/>
            </a:br>
            <a:r>
              <a:rPr lang="en-US" b="1" dirty="0"/>
              <a:t>Installed on Your </a:t>
            </a:r>
            <a:r>
              <a:rPr lang="en-US" b="1" dirty="0" smtClean="0"/>
              <a:t>Computer</a:t>
            </a:r>
            <a:endParaRPr lang="en-US" dirty="0" smtClean="0">
              <a:ea typeface="+mj-ea"/>
              <a:cs typeface="+mj-cs"/>
            </a:endParaRPr>
          </a:p>
        </p:txBody>
      </p:sp>
      <p:sp>
        <p:nvSpPr>
          <p:cNvPr id="21506" name="Rectangle 3"/>
          <p:cNvSpPr>
            <a:spLocks noGrp="1" noChangeArrowheads="1"/>
          </p:cNvSpPr>
          <p:nvPr>
            <p:ph type="body" idx="1"/>
          </p:nvPr>
        </p:nvSpPr>
        <p:spPr>
          <a:xfrm>
            <a:off x="457200" y="1556792"/>
            <a:ext cx="8229600" cy="4920208"/>
          </a:xfrm>
        </p:spPr>
        <p:txBody>
          <a:bodyPr/>
          <a:lstStyle/>
          <a:p>
            <a:pPr marL="457200" indent="-457200">
              <a:buFont typeface="+mj-lt"/>
              <a:buAutoNum type="arabicPeriod" startAt="4"/>
            </a:pPr>
            <a:r>
              <a:rPr lang="en-US" sz="2000" dirty="0" smtClean="0"/>
              <a:t>T</a:t>
            </a:r>
            <a:r>
              <a:rPr lang="en-US" sz="2200" dirty="0" smtClean="0"/>
              <a:t>o </a:t>
            </a:r>
            <a:r>
              <a:rPr lang="en-US" sz="2200" dirty="0"/>
              <a:t>see </a:t>
            </a:r>
            <a:r>
              <a:rPr lang="en-US" sz="2200" dirty="0" smtClean="0"/>
              <a:t>more </a:t>
            </a:r>
            <a:r>
              <a:rPr lang="en-US" sz="2200" dirty="0"/>
              <a:t>templates</a:t>
            </a:r>
            <a:r>
              <a:rPr lang="en-US" sz="2200" dirty="0" smtClean="0"/>
              <a:t>, </a:t>
            </a:r>
            <a:br>
              <a:rPr lang="en-US" sz="2200" dirty="0" smtClean="0"/>
            </a:br>
            <a:r>
              <a:rPr lang="en-US" sz="2200" dirty="0" smtClean="0"/>
              <a:t>use the </a:t>
            </a:r>
            <a:r>
              <a:rPr lang="en-US" sz="2200" dirty="0"/>
              <a:t>vertical scroll </a:t>
            </a:r>
            <a:r>
              <a:rPr lang="en-US" sz="2200" dirty="0" smtClean="0"/>
              <a:t/>
            </a:r>
            <a:br>
              <a:rPr lang="en-US" sz="2200" dirty="0" smtClean="0"/>
            </a:br>
            <a:r>
              <a:rPr lang="en-US" sz="2200" dirty="0" smtClean="0"/>
              <a:t>bar </a:t>
            </a:r>
            <a:r>
              <a:rPr lang="en-US" sz="2200" dirty="0"/>
              <a:t>to </a:t>
            </a:r>
            <a:r>
              <a:rPr lang="en-US" sz="2200" dirty="0" smtClean="0"/>
              <a:t>scroll </a:t>
            </a:r>
            <a:r>
              <a:rPr lang="en-US" sz="2200" dirty="0"/>
              <a:t>through the </a:t>
            </a:r>
            <a:r>
              <a:rPr lang="en-US" sz="2200" dirty="0" smtClean="0"/>
              <a:t/>
            </a:r>
            <a:br>
              <a:rPr lang="en-US" sz="2200" dirty="0" smtClean="0"/>
            </a:br>
            <a:r>
              <a:rPr lang="en-US" sz="2200" dirty="0" smtClean="0"/>
              <a:t>list </a:t>
            </a:r>
            <a:r>
              <a:rPr lang="en-US" sz="2200" dirty="0"/>
              <a:t>and </a:t>
            </a:r>
            <a:r>
              <a:rPr lang="en-US" sz="2200" dirty="0" smtClean="0"/>
              <a:t>click </a:t>
            </a:r>
            <a:r>
              <a:rPr lang="en-US" sz="2200" dirty="0"/>
              <a:t>to preview</a:t>
            </a:r>
            <a:r>
              <a:rPr lang="en-US" sz="2200" dirty="0" smtClean="0"/>
              <a:t>.</a:t>
            </a:r>
          </a:p>
          <a:p>
            <a:pPr marL="457200" indent="-457200">
              <a:buFont typeface="+mj-lt"/>
              <a:buAutoNum type="arabicPeriod" startAt="4"/>
            </a:pPr>
            <a:r>
              <a:rPr lang="en-US" sz="2200" dirty="0" smtClean="0"/>
              <a:t>Select the </a:t>
            </a:r>
            <a:r>
              <a:rPr lang="en-US" sz="2200" b="1" dirty="0" smtClean="0"/>
              <a:t>Oriel Report</a:t>
            </a:r>
            <a:r>
              <a:rPr lang="en-US" sz="2200" dirty="0" smtClean="0"/>
              <a:t> </a:t>
            </a:r>
            <a:br>
              <a:rPr lang="en-US" sz="2200" dirty="0" smtClean="0"/>
            </a:br>
            <a:r>
              <a:rPr lang="en-US" sz="2200" dirty="0" smtClean="0"/>
              <a:t>then click </a:t>
            </a:r>
            <a:r>
              <a:rPr lang="en-US" sz="2200" b="1" dirty="0" smtClean="0"/>
              <a:t>Create</a:t>
            </a:r>
            <a:r>
              <a:rPr lang="en-US" sz="2200" dirty="0" smtClean="0"/>
              <a:t>. The </a:t>
            </a:r>
            <a:br>
              <a:rPr lang="en-US" sz="2200" dirty="0" smtClean="0"/>
            </a:br>
            <a:r>
              <a:rPr lang="en-US" sz="2200" dirty="0" smtClean="0"/>
              <a:t>report is displayed on </a:t>
            </a:r>
            <a:br>
              <a:rPr lang="en-US" sz="2200" dirty="0" smtClean="0"/>
            </a:br>
            <a:r>
              <a:rPr lang="en-US" sz="2200" dirty="0" smtClean="0"/>
              <a:t>your screen. Notice that </a:t>
            </a:r>
            <a:br>
              <a:rPr lang="en-US" sz="2200" dirty="0" smtClean="0"/>
            </a:br>
            <a:r>
              <a:rPr lang="en-US" sz="2200" dirty="0" smtClean="0"/>
              <a:t>this document contains features covered in previous lessons such as placeholders, quotes text boxes, and styles.</a:t>
            </a:r>
          </a:p>
          <a:p>
            <a:pPr marL="457200" indent="-457200">
              <a:buFont typeface="+mj-lt"/>
              <a:buAutoNum type="arabicPeriod" startAt="4"/>
            </a:pPr>
            <a:r>
              <a:rPr lang="en-US" sz="2200" b="1" dirty="0" smtClean="0"/>
              <a:t>CLOSE</a:t>
            </a:r>
            <a:r>
              <a:rPr lang="en-US" sz="2200" dirty="0" smtClean="0"/>
              <a:t>; do not save the report.</a:t>
            </a:r>
          </a:p>
          <a:p>
            <a:r>
              <a:rPr lang="en-US" sz="2200" b="1" dirty="0" smtClean="0"/>
              <a:t>LEAVE</a:t>
            </a:r>
            <a:r>
              <a:rPr lang="en-US" sz="2200" dirty="0" smtClean="0"/>
              <a:t> the program open for the next exercise.</a:t>
            </a:r>
          </a:p>
          <a:p>
            <a:endParaRPr lang="en-US" sz="2400" dirty="0" smtClean="0"/>
          </a:p>
          <a:p>
            <a:endParaRPr lang="en-US" sz="2400" dirty="0"/>
          </a:p>
        </p:txBody>
      </p:sp>
      <p:pic>
        <p:nvPicPr>
          <p:cNvPr id="4" name="Picture 3" descr="12.1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3520" y="1556792"/>
            <a:ext cx="4584824" cy="2588419"/>
          </a:xfrm>
          <a:prstGeom prst="rect">
            <a:avLst/>
          </a:prstGeom>
        </p:spPr>
      </p:pic>
    </p:spTree>
    <p:extLst>
      <p:ext uri="{BB962C8B-B14F-4D97-AF65-F5344CB8AC3E}">
        <p14:creationId xmlns:p14="http://schemas.microsoft.com/office/powerpoint/2010/main" val="265732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Arranging Document Views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Creating </a:t>
            </a:r>
            <a:r>
              <a:rPr lang="en-US" sz="2400" dirty="0"/>
              <a:t>master documents enables you to work efficiently with large reports such as your research paper. </a:t>
            </a:r>
            <a:endParaRPr lang="en-US" sz="2400" dirty="0" smtClean="0"/>
          </a:p>
          <a:p>
            <a:r>
              <a:rPr lang="en-US" sz="2400" dirty="0" smtClean="0"/>
              <a:t>Creating </a:t>
            </a:r>
            <a:r>
              <a:rPr lang="en-US" sz="2400" dirty="0"/>
              <a:t>sections in a long document makes it more manageable and easy to edit</a:t>
            </a:r>
            <a:r>
              <a:rPr lang="en-US" sz="2400" dirty="0" smtClean="0"/>
              <a:t>.</a:t>
            </a:r>
            <a:endParaRPr lang="en-US" sz="2400" dirty="0"/>
          </a:p>
        </p:txBody>
      </p:sp>
    </p:spTree>
    <p:extLst>
      <p:ext uri="{BB962C8B-B14F-4D97-AF65-F5344CB8AC3E}">
        <p14:creationId xmlns:p14="http://schemas.microsoft.com/office/powerpoint/2010/main" val="2122840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Finding Templates on the Internet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Microsoft </a:t>
            </a:r>
            <a:r>
              <a:rPr lang="en-US" sz="2400" dirty="0"/>
              <a:t>offers numerous templates online and these are also available from third-party providers, as well as other users in the community. </a:t>
            </a:r>
            <a:endParaRPr lang="en-US" sz="2400" dirty="0" smtClean="0"/>
          </a:p>
          <a:p>
            <a:r>
              <a:rPr lang="en-US" sz="2400" dirty="0" smtClean="0"/>
              <a:t>You </a:t>
            </a:r>
            <a:r>
              <a:rPr lang="en-US" sz="2400" dirty="0"/>
              <a:t>can select from a category using the </a:t>
            </a:r>
            <a:r>
              <a:rPr lang="en-US" sz="2400" dirty="0" err="1"/>
              <a:t>Office.com</a:t>
            </a:r>
            <a:r>
              <a:rPr lang="en-US" sz="2400" dirty="0"/>
              <a:t> Templates section or search for a template using the Search bar and searching by keywords. </a:t>
            </a:r>
            <a:endParaRPr lang="en-US" sz="2400" dirty="0" smtClean="0"/>
          </a:p>
          <a:p>
            <a:r>
              <a:rPr lang="en-US" sz="2400" dirty="0" smtClean="0"/>
              <a:t>You </a:t>
            </a:r>
            <a:r>
              <a:rPr lang="en-US" sz="2400" dirty="0"/>
              <a:t>can also use the Help feature and search for additional information on templates on your computer or online. You must be connected to the Internet to search for templates online. </a:t>
            </a:r>
            <a:endParaRPr lang="en-US" sz="2400" dirty="0" smtClean="0"/>
          </a:p>
          <a:p>
            <a:r>
              <a:rPr lang="en-US" sz="2400" dirty="0" smtClean="0"/>
              <a:t>In </a:t>
            </a:r>
            <a:r>
              <a:rPr lang="en-US" sz="2400" dirty="0" smtClean="0"/>
              <a:t>the following exercise, </a:t>
            </a:r>
            <a:r>
              <a:rPr lang="en-US" sz="2400" dirty="0"/>
              <a:t>you will select a template category and view a listing of templates online</a:t>
            </a:r>
            <a:r>
              <a:rPr lang="en-US" sz="2400" dirty="0" smtClean="0"/>
              <a:t>.</a:t>
            </a:r>
            <a:endParaRPr lang="en-US" sz="2400" dirty="0"/>
          </a:p>
        </p:txBody>
      </p:sp>
    </p:spTree>
    <p:extLst>
      <p:ext uri="{BB962C8B-B14F-4D97-AF65-F5344CB8AC3E}">
        <p14:creationId xmlns:p14="http://schemas.microsoft.com/office/powerpoint/2010/main" val="3482102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Find Templates on the Internet</a:t>
            </a: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a:pPr>
            <a:r>
              <a:rPr lang="en-US" sz="2350" dirty="0" smtClean="0"/>
              <a:t>Click </a:t>
            </a:r>
            <a:r>
              <a:rPr lang="en-US" sz="2350" dirty="0"/>
              <a:t>the </a:t>
            </a:r>
            <a:r>
              <a:rPr lang="en-US" sz="2350" b="1" dirty="0"/>
              <a:t>File</a:t>
            </a:r>
            <a:r>
              <a:rPr lang="en-US" sz="2350" dirty="0"/>
              <a:t> tab, </a:t>
            </a:r>
            <a:r>
              <a:rPr lang="en-US" sz="2350" dirty="0" smtClean="0"/>
              <a:t/>
            </a:r>
            <a:br>
              <a:rPr lang="en-US" sz="2350" dirty="0" smtClean="0"/>
            </a:br>
            <a:r>
              <a:rPr lang="en-US" sz="2350" dirty="0" smtClean="0"/>
              <a:t>then </a:t>
            </a:r>
            <a:r>
              <a:rPr lang="en-US" sz="2350" b="1" dirty="0"/>
              <a:t>New</a:t>
            </a:r>
            <a:r>
              <a:rPr lang="en-US" sz="2350" dirty="0"/>
              <a:t>.</a:t>
            </a:r>
          </a:p>
          <a:p>
            <a:pPr marL="457200" indent="-457200">
              <a:buFont typeface="+mj-lt"/>
              <a:buAutoNum type="arabicPeriod"/>
            </a:pPr>
            <a:r>
              <a:rPr lang="en-US" sz="2350" dirty="0" smtClean="0"/>
              <a:t>In </a:t>
            </a:r>
            <a:r>
              <a:rPr lang="en-US" sz="2350" dirty="0"/>
              <a:t>the </a:t>
            </a:r>
            <a:r>
              <a:rPr lang="en-US" sz="2350" i="1" dirty="0" err="1"/>
              <a:t>Office.com</a:t>
            </a:r>
            <a:r>
              <a:rPr lang="en-US" sz="2350" i="1" dirty="0"/>
              <a:t> </a:t>
            </a:r>
            <a:r>
              <a:rPr lang="en-US" sz="2350" i="1" dirty="0" smtClean="0"/>
              <a:t/>
            </a:r>
            <a:br>
              <a:rPr lang="en-US" sz="2350" i="1" dirty="0" smtClean="0"/>
            </a:br>
            <a:r>
              <a:rPr lang="en-US" sz="2350" i="1" dirty="0" smtClean="0"/>
              <a:t>Template</a:t>
            </a:r>
            <a:r>
              <a:rPr lang="en-US" sz="2350" dirty="0" smtClean="0"/>
              <a:t> </a:t>
            </a:r>
            <a:r>
              <a:rPr lang="en-US" sz="2350" dirty="0"/>
              <a:t>section, </a:t>
            </a:r>
            <a:r>
              <a:rPr lang="en-US" sz="2350" dirty="0" smtClean="0"/>
              <a:t/>
            </a:r>
            <a:br>
              <a:rPr lang="en-US" sz="2350" dirty="0" smtClean="0"/>
            </a:br>
            <a:r>
              <a:rPr lang="en-US" sz="2350" dirty="0" smtClean="0"/>
              <a:t>click </a:t>
            </a:r>
            <a:r>
              <a:rPr lang="en-US" sz="2350" b="1" dirty="0"/>
              <a:t>Agendas</a:t>
            </a:r>
            <a:r>
              <a:rPr lang="en-US" sz="2350" dirty="0"/>
              <a:t>. Notice </a:t>
            </a:r>
            <a:r>
              <a:rPr lang="en-US" sz="2350" dirty="0" smtClean="0"/>
              <a:t/>
            </a:r>
            <a:br>
              <a:rPr lang="en-US" sz="2350" dirty="0" smtClean="0"/>
            </a:br>
            <a:r>
              <a:rPr lang="en-US" sz="2350" dirty="0" smtClean="0"/>
              <a:t>the </a:t>
            </a:r>
            <a:r>
              <a:rPr lang="en-US" sz="2350" dirty="0"/>
              <a:t>additional agenda </a:t>
            </a:r>
            <a:r>
              <a:rPr lang="en-US" sz="2350" dirty="0" smtClean="0"/>
              <a:t/>
            </a:r>
            <a:br>
              <a:rPr lang="en-US" sz="2350" dirty="0" smtClean="0"/>
            </a:br>
            <a:r>
              <a:rPr lang="en-US" sz="2350" dirty="0" smtClean="0"/>
              <a:t>templates </a:t>
            </a:r>
            <a:r>
              <a:rPr lang="en-US" sz="2350" dirty="0"/>
              <a:t>available.</a:t>
            </a:r>
          </a:p>
          <a:p>
            <a:pPr marL="457200" indent="-457200">
              <a:buFont typeface="+mj-lt"/>
              <a:buAutoNum type="arabicPeriod"/>
            </a:pPr>
            <a:r>
              <a:rPr lang="en-US" sz="2350" dirty="0" smtClean="0"/>
              <a:t>Locate </a:t>
            </a:r>
            <a:r>
              <a:rPr lang="en-US" sz="2350" b="1" dirty="0"/>
              <a:t>Agenda </a:t>
            </a:r>
            <a:r>
              <a:rPr lang="en-US" sz="2350" b="1" dirty="0" smtClean="0"/>
              <a:t/>
            </a:r>
            <a:br>
              <a:rPr lang="en-US" sz="2350" b="1" dirty="0" smtClean="0"/>
            </a:br>
            <a:r>
              <a:rPr lang="en-US" sz="2350" b="1" dirty="0" smtClean="0"/>
              <a:t>(</a:t>
            </a:r>
            <a:r>
              <a:rPr lang="en-US" sz="2350" b="1" dirty="0"/>
              <a:t>Capsules design)</a:t>
            </a:r>
            <a:r>
              <a:rPr lang="en-US" sz="2350" dirty="0"/>
              <a:t> and click on it to preview. The preview pane displays download size and the user rating for that template in the upper right pane as </a:t>
            </a:r>
            <a:r>
              <a:rPr lang="en-US" sz="2350" dirty="0" smtClean="0"/>
              <a:t>shown above. </a:t>
            </a:r>
            <a:r>
              <a:rPr lang="en-US" sz="2350" dirty="0"/>
              <a:t>The agenda is predesigned with bullets and is ready to use</a:t>
            </a:r>
            <a:r>
              <a:rPr lang="en-US" sz="2350" dirty="0" smtClean="0"/>
              <a:t>.</a:t>
            </a:r>
            <a:endParaRPr lang="en-US" sz="2350" dirty="0"/>
          </a:p>
        </p:txBody>
      </p:sp>
      <p:pic>
        <p:nvPicPr>
          <p:cNvPr id="2" name="Picture 1" descr="12.13.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1760" y="1628799"/>
            <a:ext cx="4613981" cy="2961409"/>
          </a:xfrm>
          <a:prstGeom prst="rect">
            <a:avLst/>
          </a:prstGeom>
        </p:spPr>
      </p:pic>
    </p:spTree>
    <p:extLst>
      <p:ext uri="{BB962C8B-B14F-4D97-AF65-F5344CB8AC3E}">
        <p14:creationId xmlns:p14="http://schemas.microsoft.com/office/powerpoint/2010/main" val="25619538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Find Templates on the Internet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b="1" dirty="0" smtClean="0"/>
              <a:t> </a:t>
            </a:r>
            <a:r>
              <a:rPr lang="en-US" sz="2400" dirty="0" smtClean="0"/>
              <a:t>Below </a:t>
            </a:r>
            <a:r>
              <a:rPr lang="en-US" sz="2400" dirty="0"/>
              <a:t>the </a:t>
            </a:r>
            <a:r>
              <a:rPr lang="en-US" sz="2400" i="1" dirty="0"/>
              <a:t>Available Templates</a:t>
            </a:r>
            <a:r>
              <a:rPr lang="en-US" sz="2400" dirty="0"/>
              <a:t>, click the </a:t>
            </a:r>
            <a:r>
              <a:rPr lang="en-US" sz="2400" b="1" dirty="0" smtClean="0"/>
              <a:t>Home</a:t>
            </a:r>
            <a:br>
              <a:rPr lang="en-US" sz="2400" b="1" dirty="0" smtClean="0"/>
            </a:br>
            <a:r>
              <a:rPr lang="en-US" sz="2400" b="1" dirty="0" smtClean="0"/>
              <a:t> </a:t>
            </a:r>
            <a:r>
              <a:rPr lang="en-US" sz="2400" dirty="0" smtClean="0"/>
              <a:t>button</a:t>
            </a:r>
            <a:r>
              <a:rPr lang="en-US" sz="2400" dirty="0"/>
              <a:t>. In the </a:t>
            </a:r>
            <a:r>
              <a:rPr lang="en-US" sz="2400" dirty="0" err="1"/>
              <a:t>Office.com</a:t>
            </a:r>
            <a:r>
              <a:rPr lang="en-US" sz="2400" dirty="0"/>
              <a:t> Templates section, click the </a:t>
            </a:r>
            <a:r>
              <a:rPr lang="en-US" sz="2400" b="1" dirty="0"/>
              <a:t>Flyers</a:t>
            </a:r>
            <a:r>
              <a:rPr lang="en-US" sz="2400" dirty="0"/>
              <a:t> category and notice the subcategories options.</a:t>
            </a:r>
          </a:p>
          <a:p>
            <a:pPr marL="457200" indent="-457200">
              <a:buFont typeface="+mj-lt"/>
              <a:buAutoNum type="arabicPeriod" startAt="4"/>
            </a:pPr>
            <a:r>
              <a:rPr lang="en-US" sz="2400" dirty="0" smtClean="0"/>
              <a:t>Click </a:t>
            </a:r>
            <a:r>
              <a:rPr lang="en-US" sz="2400" dirty="0"/>
              <a:t>the </a:t>
            </a:r>
            <a:r>
              <a:rPr lang="en-US" sz="2400" b="1" dirty="0"/>
              <a:t>Event flyers</a:t>
            </a:r>
            <a:r>
              <a:rPr lang="en-US" sz="2400" dirty="0"/>
              <a:t> folder to see the templates in that subcategory and scroll and preview.</a:t>
            </a:r>
          </a:p>
          <a:p>
            <a:pPr marL="457200" indent="-457200">
              <a:buFont typeface="+mj-lt"/>
              <a:buAutoNum type="arabicPeriod" startAt="4"/>
            </a:pPr>
            <a:r>
              <a:rPr lang="en-US" sz="2400" dirty="0" smtClean="0"/>
              <a:t>In </a:t>
            </a:r>
            <a:r>
              <a:rPr lang="en-US" sz="2400" dirty="0"/>
              <a:t>the </a:t>
            </a:r>
            <a:r>
              <a:rPr lang="en-US" sz="2400" b="1" dirty="0"/>
              <a:t>Search </a:t>
            </a:r>
            <a:r>
              <a:rPr lang="en-US" sz="2400" b="1" dirty="0" err="1"/>
              <a:t>Office.com</a:t>
            </a:r>
            <a:r>
              <a:rPr lang="en-US" sz="2400" b="1" dirty="0"/>
              <a:t> for templates</a:t>
            </a:r>
            <a:r>
              <a:rPr lang="en-US" sz="2400" dirty="0"/>
              <a:t> box, key </a:t>
            </a:r>
            <a:r>
              <a:rPr lang="en-US" sz="2400" b="1" dirty="0"/>
              <a:t>marketing</a:t>
            </a:r>
            <a:r>
              <a:rPr lang="en-US" sz="2400" dirty="0"/>
              <a:t> and press </a:t>
            </a:r>
            <a:r>
              <a:rPr lang="en-US" sz="2400" b="1" dirty="0"/>
              <a:t>Enter</a:t>
            </a:r>
            <a:r>
              <a:rPr lang="en-US" sz="2400" dirty="0"/>
              <a:t>. You can search for templates in the search box.</a:t>
            </a:r>
          </a:p>
          <a:p>
            <a:pPr marL="457200" indent="-457200">
              <a:buFont typeface="+mj-lt"/>
              <a:buAutoNum type="arabicPeriod" startAt="4"/>
            </a:pPr>
            <a:r>
              <a:rPr lang="en-US" sz="2400" dirty="0" smtClean="0"/>
              <a:t>Click </a:t>
            </a:r>
            <a:r>
              <a:rPr lang="en-US" sz="2400" b="1" dirty="0"/>
              <a:t>Event marketing</a:t>
            </a:r>
            <a:r>
              <a:rPr lang="en-US" sz="2400" dirty="0"/>
              <a:t> </a:t>
            </a:r>
            <a:r>
              <a:rPr lang="en-US" sz="2400" b="1" dirty="0"/>
              <a:t>brochure (Accessory design)</a:t>
            </a:r>
            <a:r>
              <a:rPr lang="en-US" sz="2400" dirty="0"/>
              <a:t> and click </a:t>
            </a:r>
            <a:r>
              <a:rPr lang="en-US" sz="2400" b="1" dirty="0"/>
              <a:t>Download</a:t>
            </a:r>
            <a:r>
              <a:rPr lang="en-US" sz="2400" dirty="0"/>
              <a:t> or double-click. View the template and close the document without saving.</a:t>
            </a:r>
          </a:p>
          <a:p>
            <a:r>
              <a:rPr lang="en-US" sz="2400" b="1" dirty="0"/>
              <a:t>CLOSE</a:t>
            </a:r>
            <a:r>
              <a:rPr lang="en-US" sz="2400" dirty="0"/>
              <a:t> Word.</a:t>
            </a:r>
          </a:p>
          <a:p>
            <a:r>
              <a:rPr lang="en-US" sz="2400" dirty="0"/>
              <a:t> </a:t>
            </a:r>
          </a:p>
          <a:p>
            <a:endParaRPr lang="en-US" sz="2400" dirty="0"/>
          </a:p>
          <a:p>
            <a:endParaRPr lang="en-US" sz="2400" dirty="0"/>
          </a:p>
          <a:p>
            <a:endParaRPr lang="en-US" sz="2400" dirty="0"/>
          </a:p>
        </p:txBody>
      </p:sp>
      <p:pic>
        <p:nvPicPr>
          <p:cNvPr id="2" name="Picture 1" descr="hom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6400" y="1628800"/>
            <a:ext cx="1016000" cy="389467"/>
          </a:xfrm>
          <a:prstGeom prst="rect">
            <a:avLst/>
          </a:prstGeom>
        </p:spPr>
      </p:pic>
    </p:spTree>
    <p:extLst>
      <p:ext uri="{BB962C8B-B14F-4D97-AF65-F5344CB8AC3E}">
        <p14:creationId xmlns:p14="http://schemas.microsoft.com/office/powerpoint/2010/main" val="1585607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Lesson Summary</a:t>
            </a:r>
          </a:p>
        </p:txBody>
      </p:sp>
      <p:pic>
        <p:nvPicPr>
          <p:cNvPr id="2" name="Picture 1" descr="12.skillsummar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20" y="1616993"/>
            <a:ext cx="8036560" cy="2104635"/>
          </a:xfrm>
          <a:prstGeom prst="rect">
            <a:avLst/>
          </a:prstGeom>
        </p:spPr>
      </p:pic>
    </p:spTree>
    <p:extLst>
      <p:ext uri="{BB962C8B-B14F-4D97-AF65-F5344CB8AC3E}">
        <p14:creationId xmlns:p14="http://schemas.microsoft.com/office/powerpoint/2010/main" val="894741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Working with a Master and Subdocuments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b="1" i="1" dirty="0"/>
              <a:t>master document</a:t>
            </a:r>
            <a:r>
              <a:rPr lang="en-US" sz="2400" dirty="0"/>
              <a:t> is the main document from a Word file and is organized into smaller sections. </a:t>
            </a:r>
            <a:endParaRPr lang="en-US" sz="2400" dirty="0" smtClean="0"/>
          </a:p>
          <a:p>
            <a:r>
              <a:rPr lang="en-US" sz="2400" b="1" i="1" dirty="0" smtClean="0"/>
              <a:t>Subdocuments</a:t>
            </a:r>
            <a:r>
              <a:rPr lang="en-US" sz="2400" dirty="0" smtClean="0"/>
              <a:t> </a:t>
            </a:r>
            <a:r>
              <a:rPr lang="en-US" sz="2400" dirty="0"/>
              <a:t>are the sections within the master document that have been separated into smaller </a:t>
            </a:r>
            <a:r>
              <a:rPr lang="en-US" sz="2400" dirty="0" smtClean="0"/>
              <a:t>sections.</a:t>
            </a:r>
          </a:p>
          <a:p>
            <a:r>
              <a:rPr lang="en-US" sz="2400" dirty="0" smtClean="0"/>
              <a:t>The </a:t>
            </a:r>
            <a:r>
              <a:rPr lang="en-US" sz="2400" dirty="0"/>
              <a:t>subdocuments exist within the master document and as a separate file. </a:t>
            </a:r>
            <a:endParaRPr lang="en-US" sz="2400" dirty="0" smtClean="0"/>
          </a:p>
          <a:p>
            <a:r>
              <a:rPr lang="en-US" sz="2400" dirty="0" smtClean="0"/>
              <a:t>You </a:t>
            </a:r>
            <a:r>
              <a:rPr lang="en-US" sz="2400" dirty="0"/>
              <a:t>can edit from your master document or work in the subdocument as a separate individual document. When you edit and save subdocuments independently, the master document automatically gets updated. When you need to review the master document, all editing changes will appear in the document.</a:t>
            </a:r>
          </a:p>
          <a:p>
            <a:endParaRPr lang="en-US" sz="2400" dirty="0"/>
          </a:p>
          <a:p>
            <a:endParaRPr lang="en-US" sz="2400" dirty="0"/>
          </a:p>
        </p:txBody>
      </p:sp>
    </p:spTree>
    <p:extLst>
      <p:ext uri="{BB962C8B-B14F-4D97-AF65-F5344CB8AC3E}">
        <p14:creationId xmlns:p14="http://schemas.microsoft.com/office/powerpoint/2010/main" val="795787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Saving the Master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must save the master document first before creating subdocuments. </a:t>
            </a:r>
            <a:endParaRPr lang="en-US" sz="2400" dirty="0" smtClean="0"/>
          </a:p>
          <a:p>
            <a:r>
              <a:rPr lang="en-US" sz="2400" dirty="0" smtClean="0"/>
              <a:t>In </a:t>
            </a:r>
            <a:r>
              <a:rPr lang="en-US" sz="2400" dirty="0" smtClean="0"/>
              <a:t>the following exercise, </a:t>
            </a:r>
            <a:r>
              <a:rPr lang="en-US" sz="2400" dirty="0"/>
              <a:t>you will learn to save the master document</a:t>
            </a:r>
            <a:r>
              <a:rPr lang="en-US" sz="2400" dirty="0" smtClean="0"/>
              <a:t>.</a:t>
            </a:r>
            <a:endParaRPr lang="en-US" sz="2400" dirty="0"/>
          </a:p>
        </p:txBody>
      </p:sp>
    </p:spTree>
    <p:extLst>
      <p:ext uri="{BB962C8B-B14F-4D97-AF65-F5344CB8AC3E}">
        <p14:creationId xmlns:p14="http://schemas.microsoft.com/office/powerpoint/2010/main" val="4059011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Save the Master Document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OPEN</a:t>
            </a:r>
            <a:r>
              <a:rPr lang="en-US" sz="2400" dirty="0" smtClean="0"/>
              <a:t> </a:t>
            </a:r>
            <a:r>
              <a:rPr lang="en-US" sz="2400" dirty="0"/>
              <a:t>the </a:t>
            </a:r>
            <a:r>
              <a:rPr lang="en-US" sz="2400" b="1" i="1" dirty="0"/>
              <a:t>hosting</a:t>
            </a:r>
            <a:r>
              <a:rPr lang="en-US" sz="2400" dirty="0"/>
              <a:t> document from lesson folder.. </a:t>
            </a:r>
          </a:p>
          <a:p>
            <a:pPr marL="457200" indent="-457200">
              <a:buFont typeface="+mj-lt"/>
              <a:buAutoNum type="arabicPeriod"/>
            </a:pPr>
            <a:r>
              <a:rPr lang="en-US" sz="2400" dirty="0" smtClean="0"/>
              <a:t>Click </a:t>
            </a:r>
            <a:r>
              <a:rPr lang="en-US" sz="2400" dirty="0"/>
              <a:t>the </a:t>
            </a:r>
            <a:r>
              <a:rPr lang="en-US" sz="2400" b="1" dirty="0"/>
              <a:t>File</a:t>
            </a:r>
            <a:r>
              <a:rPr lang="en-US" sz="2400" dirty="0"/>
              <a:t> tab, then </a:t>
            </a:r>
            <a:r>
              <a:rPr lang="en-US" sz="2400" b="1" dirty="0"/>
              <a:t>Save As</a:t>
            </a:r>
            <a:r>
              <a:rPr lang="en-US" sz="2400" dirty="0"/>
              <a:t>. In the </a:t>
            </a:r>
            <a:r>
              <a:rPr lang="en-US" sz="2400" i="1" dirty="0"/>
              <a:t>Save As</a:t>
            </a:r>
            <a:r>
              <a:rPr lang="en-US" sz="2400" dirty="0"/>
              <a:t> dialog box, use the scroll bar to locate your USB flash drive.</a:t>
            </a:r>
          </a:p>
          <a:p>
            <a:pPr marL="457200" indent="-457200">
              <a:buFont typeface="+mj-lt"/>
              <a:buAutoNum type="arabicPeriod"/>
            </a:pPr>
            <a:r>
              <a:rPr lang="en-US" sz="2400" dirty="0" smtClean="0"/>
              <a:t>Click </a:t>
            </a:r>
            <a:r>
              <a:rPr lang="en-US" sz="2400" dirty="0"/>
              <a:t>the </a:t>
            </a:r>
            <a:r>
              <a:rPr lang="en-US" sz="2400" b="1" dirty="0"/>
              <a:t>New</a:t>
            </a:r>
            <a:r>
              <a:rPr lang="en-US" sz="2400" dirty="0"/>
              <a:t> </a:t>
            </a:r>
            <a:r>
              <a:rPr lang="en-US" sz="2400" b="1" dirty="0"/>
              <a:t>folder</a:t>
            </a:r>
            <a:r>
              <a:rPr lang="en-US" sz="2400" dirty="0"/>
              <a:t> button located under the address bar and Key </a:t>
            </a:r>
            <a:r>
              <a:rPr lang="en-US" sz="2400" b="1" dirty="0"/>
              <a:t>MASTER_DOCUMENT</a:t>
            </a:r>
            <a:r>
              <a:rPr lang="en-US" sz="2400" dirty="0"/>
              <a:t>, and press </a:t>
            </a:r>
            <a:r>
              <a:rPr lang="en-US" sz="2400" b="1" dirty="0"/>
              <a:t>Enter.</a:t>
            </a:r>
            <a:r>
              <a:rPr lang="en-US" sz="2400" dirty="0"/>
              <a:t> Then click the </a:t>
            </a:r>
            <a:r>
              <a:rPr lang="en-US" sz="2400" b="1" dirty="0"/>
              <a:t>Open</a:t>
            </a:r>
            <a:r>
              <a:rPr lang="en-US" sz="2400" dirty="0"/>
              <a:t> button to place the MASTER_DOCUMENT folder in the address bar, or double-click. You are creating a folder in which to save the master document file.</a:t>
            </a:r>
          </a:p>
          <a:p>
            <a:endParaRPr lang="en-US" sz="2400" dirty="0"/>
          </a:p>
          <a:p>
            <a:endParaRPr lang="en-US" sz="2400" dirty="0"/>
          </a:p>
        </p:txBody>
      </p:sp>
    </p:spTree>
    <p:extLst>
      <p:ext uri="{BB962C8B-B14F-4D97-AF65-F5344CB8AC3E}">
        <p14:creationId xmlns:p14="http://schemas.microsoft.com/office/powerpoint/2010/main" val="2119994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Save the Master Document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In </a:t>
            </a:r>
            <a:r>
              <a:rPr lang="en-US" sz="2400" dirty="0"/>
              <a:t>the </a:t>
            </a:r>
            <a:r>
              <a:rPr lang="en-US" sz="2400" i="1" dirty="0"/>
              <a:t>File name</a:t>
            </a:r>
            <a:r>
              <a:rPr lang="en-US" sz="2400" dirty="0"/>
              <a:t> box, </a:t>
            </a:r>
            <a:r>
              <a:rPr lang="en-US" sz="2400" dirty="0" smtClean="0"/>
              <a:t/>
            </a:r>
            <a:br>
              <a:rPr lang="en-US" sz="2400" dirty="0" smtClean="0"/>
            </a:br>
            <a:r>
              <a:rPr lang="en-US" sz="2400" dirty="0" smtClean="0"/>
              <a:t>Key </a:t>
            </a:r>
            <a:r>
              <a:rPr lang="en-US" sz="2400" b="1" dirty="0" err="1"/>
              <a:t>master_proposal</a:t>
            </a:r>
            <a:r>
              <a:rPr lang="en-US" sz="2400" dirty="0"/>
              <a:t>. </a:t>
            </a:r>
            <a:r>
              <a:rPr lang="en-US" sz="2400" dirty="0" smtClean="0"/>
              <a:t/>
            </a:r>
            <a:br>
              <a:rPr lang="en-US" sz="2400" dirty="0" smtClean="0"/>
            </a:br>
            <a:r>
              <a:rPr lang="en-US" sz="2400" dirty="0" smtClean="0"/>
              <a:t> The </a:t>
            </a:r>
            <a:r>
              <a:rPr lang="en-US" sz="2400" dirty="0"/>
              <a:t>file in the </a:t>
            </a:r>
            <a:r>
              <a:rPr lang="en-US" sz="2400" dirty="0" smtClean="0"/>
              <a:t>folder </a:t>
            </a:r>
            <a:br>
              <a:rPr lang="en-US" sz="2400" dirty="0" smtClean="0"/>
            </a:br>
            <a:r>
              <a:rPr lang="en-US" sz="2400" dirty="0" smtClean="0"/>
              <a:t>is shown at right.</a:t>
            </a:r>
            <a:endParaRPr lang="en-US" sz="2400" dirty="0"/>
          </a:p>
          <a:p>
            <a:pPr marL="457200" indent="-457200">
              <a:buFont typeface="+mj-lt"/>
              <a:buAutoNum type="arabicPeriod" startAt="3"/>
            </a:pPr>
            <a:r>
              <a:rPr lang="en-US" sz="2400" dirty="0" smtClean="0"/>
              <a:t>Click </a:t>
            </a:r>
            <a:r>
              <a:rPr lang="en-US" sz="2400" dirty="0"/>
              <a:t>the </a:t>
            </a:r>
            <a:r>
              <a:rPr lang="en-US" sz="2400" b="1" dirty="0"/>
              <a:t>Save</a:t>
            </a:r>
            <a:r>
              <a:rPr lang="en-US" sz="2400" dirty="0"/>
              <a:t> </a:t>
            </a:r>
            <a:r>
              <a:rPr lang="en-US" sz="2400" dirty="0" smtClean="0"/>
              <a:t/>
            </a:r>
            <a:br>
              <a:rPr lang="en-US" sz="2400" dirty="0" smtClean="0"/>
            </a:br>
            <a:r>
              <a:rPr lang="en-US" sz="2400" dirty="0" smtClean="0"/>
              <a:t>button to </a:t>
            </a:r>
            <a:r>
              <a:rPr lang="en-US" sz="2400" dirty="0"/>
              <a:t>save the </a:t>
            </a:r>
            <a:r>
              <a:rPr lang="en-US" sz="2400" dirty="0" smtClean="0"/>
              <a:t/>
            </a:r>
            <a:br>
              <a:rPr lang="en-US" sz="2400" dirty="0" smtClean="0"/>
            </a:br>
            <a:r>
              <a:rPr lang="en-US" sz="2400" dirty="0" smtClean="0"/>
              <a:t>document in </a:t>
            </a:r>
            <a:r>
              <a:rPr lang="en-US" sz="2400" dirty="0"/>
              <a:t>the </a:t>
            </a:r>
            <a:r>
              <a:rPr lang="en-US" sz="2400" dirty="0" smtClean="0"/>
              <a:t/>
            </a:r>
            <a:br>
              <a:rPr lang="en-US" sz="2400" dirty="0" smtClean="0"/>
            </a:br>
            <a:r>
              <a:rPr lang="en-US" sz="2400" dirty="0" smtClean="0"/>
              <a:t>MASTER_DOCUMENT </a:t>
            </a:r>
            <a:br>
              <a:rPr lang="en-US" sz="2400" dirty="0" smtClean="0"/>
            </a:br>
            <a:r>
              <a:rPr lang="en-US" sz="2400" dirty="0" smtClean="0"/>
              <a:t>folder</a:t>
            </a:r>
            <a:r>
              <a:rPr lang="en-US" sz="2400" dirty="0"/>
              <a:t>.</a:t>
            </a:r>
          </a:p>
          <a:p>
            <a:r>
              <a:rPr lang="en-US" sz="2400" b="1" dirty="0"/>
              <a:t>LEAVE</a:t>
            </a:r>
            <a:r>
              <a:rPr lang="en-US" sz="2400" dirty="0"/>
              <a:t> the document </a:t>
            </a:r>
            <a:r>
              <a:rPr lang="en-US" sz="2400" dirty="0" smtClean="0"/>
              <a:t/>
            </a:r>
            <a:br>
              <a:rPr lang="en-US" sz="2400" dirty="0" smtClean="0"/>
            </a:br>
            <a:r>
              <a:rPr lang="en-US" sz="2400" dirty="0" smtClean="0"/>
              <a:t>open </a:t>
            </a:r>
            <a:r>
              <a:rPr lang="en-US" sz="2400" dirty="0"/>
              <a:t>for the next exercise</a:t>
            </a:r>
            <a:r>
              <a:rPr lang="en-US" sz="2400" dirty="0" smtClean="0"/>
              <a:t>.</a:t>
            </a:r>
            <a:endParaRPr lang="en-US" sz="2400" dirty="0"/>
          </a:p>
          <a:p>
            <a:endParaRPr lang="en-US" sz="2400" dirty="0"/>
          </a:p>
        </p:txBody>
      </p:sp>
      <p:pic>
        <p:nvPicPr>
          <p:cNvPr id="2" name="Picture 1" descr="12.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1440" y="1556792"/>
            <a:ext cx="4663623" cy="3819646"/>
          </a:xfrm>
          <a:prstGeom prst="rect">
            <a:avLst/>
          </a:prstGeom>
        </p:spPr>
      </p:pic>
    </p:spTree>
    <p:extLst>
      <p:ext uri="{BB962C8B-B14F-4D97-AF65-F5344CB8AC3E}">
        <p14:creationId xmlns:p14="http://schemas.microsoft.com/office/powerpoint/2010/main" val="218499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Creating Subdocuments</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400"/>
              </a:spcBef>
            </a:pPr>
            <a:r>
              <a:rPr lang="en-US" sz="2300" dirty="0" smtClean="0"/>
              <a:t>A </a:t>
            </a:r>
            <a:r>
              <a:rPr lang="en-US" sz="2300" dirty="0"/>
              <a:t>subdocument is part of the master document and separated into small sections. </a:t>
            </a:r>
            <a:endParaRPr lang="en-US" sz="2300" dirty="0" smtClean="0"/>
          </a:p>
          <a:p>
            <a:pPr>
              <a:spcBef>
                <a:spcPts val="400"/>
              </a:spcBef>
            </a:pPr>
            <a:r>
              <a:rPr lang="en-US" sz="2300" dirty="0" smtClean="0"/>
              <a:t>The </a:t>
            </a:r>
            <a:r>
              <a:rPr lang="en-US" sz="2300" dirty="0"/>
              <a:t>first step is identifying the levels within the subdocuments. A heading style should be identified within the document first to determine the outline level. </a:t>
            </a:r>
            <a:endParaRPr lang="en-US" sz="2300" dirty="0" smtClean="0"/>
          </a:p>
          <a:p>
            <a:pPr>
              <a:spcBef>
                <a:spcPts val="400"/>
              </a:spcBef>
            </a:pPr>
            <a:r>
              <a:rPr lang="en-US" sz="2300" dirty="0" smtClean="0"/>
              <a:t>Editing </a:t>
            </a:r>
            <a:r>
              <a:rPr lang="en-US" sz="2300" dirty="0"/>
              <a:t>subdocuments automatically updates the master document</a:t>
            </a:r>
            <a:r>
              <a:rPr lang="en-US" sz="2300" dirty="0" smtClean="0"/>
              <a:t>.</a:t>
            </a:r>
          </a:p>
          <a:p>
            <a:pPr>
              <a:spcBef>
                <a:spcPts val="400"/>
              </a:spcBef>
            </a:pPr>
            <a:r>
              <a:rPr lang="en-US" sz="2300" dirty="0" smtClean="0"/>
              <a:t> </a:t>
            </a:r>
            <a:r>
              <a:rPr lang="en-US" sz="2300" dirty="0"/>
              <a:t>The Outlining tab contains the Collapse and Expand subdocument buttons that correlate with the master document. </a:t>
            </a:r>
            <a:endParaRPr lang="en-US" sz="2300" dirty="0" smtClean="0"/>
          </a:p>
          <a:p>
            <a:pPr>
              <a:spcBef>
                <a:spcPts val="400"/>
              </a:spcBef>
            </a:pPr>
            <a:r>
              <a:rPr lang="en-US" sz="2300" dirty="0" smtClean="0"/>
              <a:t>In </a:t>
            </a:r>
            <a:r>
              <a:rPr lang="en-US" sz="2300" dirty="0" smtClean="0"/>
              <a:t>the following exercise, </a:t>
            </a:r>
            <a:r>
              <a:rPr lang="en-US" sz="2300" dirty="0"/>
              <a:t>you will be saving the document as a master document in a specific folder and creating subdocuments that are saved separately. </a:t>
            </a:r>
          </a:p>
        </p:txBody>
      </p:sp>
    </p:spTree>
    <p:extLst>
      <p:ext uri="{BB962C8B-B14F-4D97-AF65-F5344CB8AC3E}">
        <p14:creationId xmlns:p14="http://schemas.microsoft.com/office/powerpoint/2010/main" val="1104774822"/>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1701</TotalTime>
  <Words>2804</Words>
  <Application>Microsoft Office PowerPoint</Application>
  <PresentationFormat>On-screen Show (4:3)</PresentationFormat>
  <Paragraphs>228</Paragraphs>
  <Slides>43</Slides>
  <Notes>43</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template</vt:lpstr>
      <vt:lpstr>Maintaining Documents  and Working with Templates</vt:lpstr>
      <vt:lpstr>Objectives</vt:lpstr>
      <vt:lpstr>Software Orientation</vt:lpstr>
      <vt:lpstr>Arranging Document Views</vt:lpstr>
      <vt:lpstr>Working with a Master and Subdocuments</vt:lpstr>
      <vt:lpstr>Saving the Master Document</vt:lpstr>
      <vt:lpstr>Step-by-Step: Save the Master Document</vt:lpstr>
      <vt:lpstr>Step-by-Step: Save the Master Document</vt:lpstr>
      <vt:lpstr>Creating Subdocuments</vt:lpstr>
      <vt:lpstr>Step-by-Step: Create Subdocuments</vt:lpstr>
      <vt:lpstr>Step-by-Step: Create Subdocuments</vt:lpstr>
      <vt:lpstr>Step-by-Step: Create Subdocuments</vt:lpstr>
      <vt:lpstr>Step-by-Step: Create Subdocuments</vt:lpstr>
      <vt:lpstr>Saving Subdocuments</vt:lpstr>
      <vt:lpstr>Step-by-Step:</vt:lpstr>
      <vt:lpstr>Step-by-Step: View the  Subdocuments in the Master Document</vt:lpstr>
      <vt:lpstr>Step-by-Step: View the  Subdocuments in the Master Document</vt:lpstr>
      <vt:lpstr>Expanding and Collapsing Subdocuments</vt:lpstr>
      <vt:lpstr>Step-by-Step: Expand  and Collapse Subdocuments</vt:lpstr>
      <vt:lpstr>Promoting and Demoting Subdocuments</vt:lpstr>
      <vt:lpstr>Step-by-Step: Promote  and Demote Subdocuments</vt:lpstr>
      <vt:lpstr>Step-by-Step: Promote  and Demote Subdocuments</vt:lpstr>
      <vt:lpstr>Reorganizing Subdocuments</vt:lpstr>
      <vt:lpstr>Step-by-Step: Reorganize Subdocuments</vt:lpstr>
      <vt:lpstr>Step-by-Step: Reorganize Subdocuments</vt:lpstr>
      <vt:lpstr>Step-by-Step: Reorganize Subdocuments</vt:lpstr>
      <vt:lpstr>Step-by-Step: Reorganize Subdocuments</vt:lpstr>
      <vt:lpstr>Editing an Individual Subdocument</vt:lpstr>
      <vt:lpstr>Step-by-Step: Edit an Individual Subdocument</vt:lpstr>
      <vt:lpstr>Step-by-Step: Edit an Individual Subdocument</vt:lpstr>
      <vt:lpstr>Step-by-Step: Edit an Individual Subdocument</vt:lpstr>
      <vt:lpstr>Step-by-Step: Edit an Individual Subdocument</vt:lpstr>
      <vt:lpstr>Step-by-Step: Edit an Individual Subdocument</vt:lpstr>
      <vt:lpstr>Step-by-Step: Edit an Individual Subdocument</vt:lpstr>
      <vt:lpstr>Software Orientation</vt:lpstr>
      <vt:lpstr>Working with Templates</vt:lpstr>
      <vt:lpstr>Working With Templates</vt:lpstr>
      <vt:lpstr>Step-by-Step: Locate a Template  Installed on Your Computer</vt:lpstr>
      <vt:lpstr>Step-by-Step: Locate a Template  Installed on Your Computer</vt:lpstr>
      <vt:lpstr>Finding Templates on the Internet</vt:lpstr>
      <vt:lpstr>Step-by-Step: Find Templates on the Internet</vt:lpstr>
      <vt:lpstr>Step-by-Step: Find Templates on the Internet</vt:lpstr>
      <vt:lpstr>Lesson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Box Twelve Communications, Inc.</cp:lastModifiedBy>
  <cp:revision>227</cp:revision>
  <dcterms:created xsi:type="dcterms:W3CDTF">2011-08-08T12:10:51Z</dcterms:created>
  <dcterms:modified xsi:type="dcterms:W3CDTF">2011-08-19T17:19:07Z</dcterms:modified>
</cp:coreProperties>
</file>